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21" r:id="rId1"/>
  </p:sldMasterIdLst>
  <p:notesMasterIdLst>
    <p:notesMasterId r:id="rId27"/>
  </p:notesMasterIdLst>
  <p:sldIdLst>
    <p:sldId id="282" r:id="rId2"/>
    <p:sldId id="283" r:id="rId3"/>
    <p:sldId id="289" r:id="rId4"/>
    <p:sldId id="258" r:id="rId5"/>
    <p:sldId id="260" r:id="rId6"/>
    <p:sldId id="292" r:id="rId7"/>
    <p:sldId id="294" r:id="rId8"/>
    <p:sldId id="297" r:id="rId9"/>
    <p:sldId id="284" r:id="rId10"/>
    <p:sldId id="288" r:id="rId11"/>
    <p:sldId id="266" r:id="rId12"/>
    <p:sldId id="267" r:id="rId13"/>
    <p:sldId id="268" r:id="rId14"/>
    <p:sldId id="269" r:id="rId15"/>
    <p:sldId id="270" r:id="rId16"/>
    <p:sldId id="272" r:id="rId17"/>
    <p:sldId id="271" r:id="rId18"/>
    <p:sldId id="280" r:id="rId19"/>
    <p:sldId id="278" r:id="rId20"/>
    <p:sldId id="276" r:id="rId21"/>
    <p:sldId id="277" r:id="rId22"/>
    <p:sldId id="296" r:id="rId23"/>
    <p:sldId id="285" r:id="rId24"/>
    <p:sldId id="286" r:id="rId25"/>
    <p:sldId id="2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70"/>
  </p:normalViewPr>
  <p:slideViewPr>
    <p:cSldViewPr snapToGrid="0" snapToObjects="1">
      <p:cViewPr varScale="1">
        <p:scale>
          <a:sx n="108" d="100"/>
          <a:sy n="108" d="100"/>
        </p:scale>
        <p:origin x="736" y="19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92E758-F03A-EC4A-913F-1CDE56987FAE}" type="datetimeFigureOut">
              <a:rPr lang="en-US" smtClean="0"/>
              <a:t>8/25/17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99C959-4511-0545-9E9C-0B5243CE08B7}" type="slidenum">
              <a:rPr lang="en-US" smtClean="0"/>
              <a:t>‹#›</a:t>
            </a:fld>
            <a:endParaRPr lang="en-US"/>
          </a:p>
        </p:txBody>
      </p:sp>
    </p:spTree>
    <p:extLst>
      <p:ext uri="{BB962C8B-B14F-4D97-AF65-F5344CB8AC3E}">
        <p14:creationId xmlns:p14="http://schemas.microsoft.com/office/powerpoint/2010/main" val="95526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99C959-4511-0545-9E9C-0B5243CE08B7}" type="slidenum">
              <a:rPr lang="en-US" smtClean="0"/>
              <a:t>13</a:t>
            </a:fld>
            <a:endParaRPr lang="en-US"/>
          </a:p>
        </p:txBody>
      </p:sp>
    </p:spTree>
    <p:extLst>
      <p:ext uri="{BB962C8B-B14F-4D97-AF65-F5344CB8AC3E}">
        <p14:creationId xmlns:p14="http://schemas.microsoft.com/office/powerpoint/2010/main" val="2070993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D0E2B5-785E-9B45-B99C-8090697212CD}" type="slidenum">
              <a:rPr lang="en-US" smtClean="0"/>
              <a:t>20</a:t>
            </a:fld>
            <a:endParaRPr lang="en-US"/>
          </a:p>
        </p:txBody>
      </p:sp>
    </p:spTree>
    <p:extLst>
      <p:ext uri="{BB962C8B-B14F-4D97-AF65-F5344CB8AC3E}">
        <p14:creationId xmlns:p14="http://schemas.microsoft.com/office/powerpoint/2010/main" val="563892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D0E2B5-785E-9B45-B99C-8090697212CD}" type="slidenum">
              <a:rPr lang="en-US" smtClean="0"/>
              <a:t>21</a:t>
            </a:fld>
            <a:endParaRPr lang="en-US"/>
          </a:p>
        </p:txBody>
      </p:sp>
    </p:spTree>
    <p:extLst>
      <p:ext uri="{BB962C8B-B14F-4D97-AF65-F5344CB8AC3E}">
        <p14:creationId xmlns:p14="http://schemas.microsoft.com/office/powerpoint/2010/main" val="171484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61A9F4F-F9E1-AA46-B79C-EE1F72290BA1}" type="datetimeFigureOut">
              <a:rPr lang="en-US" smtClean="0"/>
              <a:t>8/25/17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440DB-5CCD-2844-85C5-F348EFD1EC5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65272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1A9F4F-F9E1-AA46-B79C-EE1F72290BA1}" type="datetimeFigureOut">
              <a:rPr lang="en-US" smtClean="0"/>
              <a:t>8/25/17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849921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1A9F4F-F9E1-AA46-B79C-EE1F72290BA1}" type="datetimeFigureOut">
              <a:rPr lang="en-US" smtClean="0"/>
              <a:t>8/25/17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1716763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1A9F4F-F9E1-AA46-B79C-EE1F72290BA1}" type="datetimeFigureOut">
              <a:rPr lang="en-US" smtClean="0"/>
              <a:t>8/25/17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1538824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1A9F4F-F9E1-AA46-B79C-EE1F72290BA1}" type="datetimeFigureOut">
              <a:rPr lang="en-US" smtClean="0"/>
              <a:t>8/25/17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B440DB-5CCD-2844-85C5-F348EFD1EC5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1692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61A9F4F-F9E1-AA46-B79C-EE1F72290BA1}" type="datetimeFigureOut">
              <a:rPr lang="en-US" smtClean="0"/>
              <a:t>8/25/17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409651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1A9F4F-F9E1-AA46-B79C-EE1F72290BA1}" type="datetimeFigureOut">
              <a:rPr lang="en-US" smtClean="0"/>
              <a:t>8/25/17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179902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61A9F4F-F9E1-AA46-B79C-EE1F72290BA1}" type="datetimeFigureOut">
              <a:rPr lang="en-US" smtClean="0"/>
              <a:t>8/25/17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2111809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61A9F4F-F9E1-AA46-B79C-EE1F72290BA1}" type="datetimeFigureOut">
              <a:rPr lang="en-US" smtClean="0"/>
              <a:t>8/25/17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1717746779"/>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61A9F4F-F9E1-AA46-B79C-EE1F72290BA1}" type="datetimeFigureOut">
              <a:rPr lang="en-US" smtClean="0"/>
              <a:t>8/25/17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3B440DB-5CCD-2844-85C5-F348EFD1EC59}" type="slidenum">
              <a:rPr lang="en-US" smtClean="0"/>
              <a:t>‹#›</a:t>
            </a:fld>
            <a:endParaRPr lang="en-US"/>
          </a:p>
        </p:txBody>
      </p:sp>
    </p:spTree>
    <p:extLst>
      <p:ext uri="{BB962C8B-B14F-4D97-AF65-F5344CB8AC3E}">
        <p14:creationId xmlns:p14="http://schemas.microsoft.com/office/powerpoint/2010/main" val="154744803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61A9F4F-F9E1-AA46-B79C-EE1F72290BA1}" type="datetimeFigureOut">
              <a:rPr lang="en-US" smtClean="0"/>
              <a:t>8/25/17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B440DB-5CCD-2844-85C5-F348EFD1EC59}" type="slidenum">
              <a:rPr lang="en-US" smtClean="0"/>
              <a:t>‹#›</a:t>
            </a:fld>
            <a:endParaRPr lang="en-US"/>
          </a:p>
        </p:txBody>
      </p:sp>
    </p:spTree>
    <p:extLst>
      <p:ext uri="{BB962C8B-B14F-4D97-AF65-F5344CB8AC3E}">
        <p14:creationId xmlns:p14="http://schemas.microsoft.com/office/powerpoint/2010/main" val="19321086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61A9F4F-F9E1-AA46-B79C-EE1F72290BA1}" type="datetimeFigureOut">
              <a:rPr lang="en-US" smtClean="0"/>
              <a:t>8/25/17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3B440DB-5CCD-2844-85C5-F348EFD1EC59}"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0280939"/>
      </p:ext>
    </p:extLst>
  </p:cSld>
  <p:clrMap bg1="lt1" tx1="dk1" bg2="lt2" tx2="dk2" accent1="accent1" accent2="accent2" accent3="accent3" accent4="accent4" accent5="accent5" accent6="accent6" hlink="hlink" folHlink="folHlink"/>
  <p:sldLayoutIdLst>
    <p:sldLayoutId id="2147484122" r:id="rId1"/>
    <p:sldLayoutId id="2147484123" r:id="rId2"/>
    <p:sldLayoutId id="2147484124" r:id="rId3"/>
    <p:sldLayoutId id="2147484125" r:id="rId4"/>
    <p:sldLayoutId id="2147484126" r:id="rId5"/>
    <p:sldLayoutId id="2147484127" r:id="rId6"/>
    <p:sldLayoutId id="2147484128" r:id="rId7"/>
    <p:sldLayoutId id="2147484129" r:id="rId8"/>
    <p:sldLayoutId id="2147484130" r:id="rId9"/>
    <p:sldLayoutId id="2147484131" r:id="rId10"/>
    <p:sldLayoutId id="214748413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8.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9.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atalog.data.gov/dataset/2012-vehicle-collisions-investigated-by-state-police-4fcd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 Id="rId3"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tiff"/><Relationship Id="rId3"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2480" y="758952"/>
            <a:ext cx="11021568" cy="3566160"/>
          </a:xfrm>
        </p:spPr>
        <p:txBody>
          <a:bodyPr/>
          <a:lstStyle/>
          <a:p>
            <a:r>
              <a:rPr lang="en-US" dirty="0" smtClean="0"/>
              <a:t>ANALYSIS OF VEHICLE COLLISION INVETISGATED BY STATE POLICE </a:t>
            </a:r>
            <a:endParaRPr lang="en-US" dirty="0"/>
          </a:p>
        </p:txBody>
      </p:sp>
      <p:sp>
        <p:nvSpPr>
          <p:cNvPr id="3" name="Subtitle 2"/>
          <p:cNvSpPr>
            <a:spLocks noGrp="1"/>
          </p:cNvSpPr>
          <p:nvPr>
            <p:ph type="subTitle" idx="1"/>
          </p:nvPr>
        </p:nvSpPr>
        <p:spPr/>
        <p:txBody>
          <a:bodyPr>
            <a:noAutofit/>
          </a:bodyPr>
          <a:lstStyle/>
          <a:p>
            <a:pPr algn="r"/>
            <a:r>
              <a:rPr lang="en-US" dirty="0" smtClean="0"/>
              <a:t>BHRUGEN PANDYA </a:t>
            </a:r>
          </a:p>
          <a:p>
            <a:pPr algn="r"/>
            <a:r>
              <a:rPr lang="en-US" dirty="0" smtClean="0"/>
              <a:t>HARIKRISHNA SHIYANI</a:t>
            </a:r>
          </a:p>
          <a:p>
            <a:pPr algn="r"/>
            <a:r>
              <a:rPr lang="en-US" dirty="0" smtClean="0"/>
              <a:t>SARANG KATKAR</a:t>
            </a:r>
          </a:p>
          <a:p>
            <a:pPr algn="r"/>
            <a:r>
              <a:rPr lang="en-US" dirty="0" smtClean="0"/>
              <a:t>SHAUMILKUMAR PATEL</a:t>
            </a:r>
            <a:endParaRPr lang="en-US" dirty="0"/>
          </a:p>
        </p:txBody>
      </p:sp>
    </p:spTree>
    <p:extLst>
      <p:ext uri="{BB962C8B-B14F-4D97-AF65-F5344CB8AC3E}">
        <p14:creationId xmlns:p14="http://schemas.microsoft.com/office/powerpoint/2010/main" val="2269410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95000"/>
                    <a:lumOff val="5000"/>
                  </a:schemeClr>
                </a:solidFill>
              </a:rPr>
              <a:t>QUESTIONS THAT CAN BE ANSWERED WITH LOGISTIC REGRESSION </a:t>
            </a:r>
            <a:endParaRPr lang="en-US" dirty="0">
              <a:solidFill>
                <a:schemeClr val="tx1">
                  <a:lumMod val="95000"/>
                  <a:lumOff val="5000"/>
                </a:schemeClr>
              </a:solidFill>
            </a:endParaRPr>
          </a:p>
        </p:txBody>
      </p:sp>
      <p:sp>
        <p:nvSpPr>
          <p:cNvPr id="3" name="Content Placeholder 2"/>
          <p:cNvSpPr>
            <a:spLocks noGrp="1"/>
          </p:cNvSpPr>
          <p:nvPr>
            <p:ph idx="1"/>
          </p:nvPr>
        </p:nvSpPr>
        <p:spPr/>
        <p:txBody>
          <a:bodyPr>
            <a:normAutofit/>
          </a:bodyPr>
          <a:lstStyle/>
          <a:p>
            <a:pPr>
              <a:buFont typeface="Wingdings" charset="2"/>
              <a:buChar char="q"/>
            </a:pPr>
            <a:r>
              <a:rPr lang="en-US" sz="2800" dirty="0"/>
              <a:t>Can the categories be correctly predicted given a set of predictors</a:t>
            </a:r>
            <a:r>
              <a:rPr lang="en-US" sz="2800" dirty="0" smtClean="0"/>
              <a:t>?</a:t>
            </a:r>
          </a:p>
          <a:p>
            <a:pPr marL="0" indent="0">
              <a:buNone/>
            </a:pPr>
            <a:endParaRPr lang="en-US" sz="2800" dirty="0" smtClean="0"/>
          </a:p>
          <a:p>
            <a:pPr>
              <a:buFont typeface="Wingdings" charset="2"/>
              <a:buChar char="q"/>
            </a:pPr>
            <a:r>
              <a:rPr lang="en-US" sz="2800" dirty="0" smtClean="0"/>
              <a:t>What </a:t>
            </a:r>
            <a:r>
              <a:rPr lang="en-US" sz="2800" dirty="0"/>
              <a:t>is the relative importance of each predictor</a:t>
            </a:r>
            <a:r>
              <a:rPr lang="en-US" sz="2800" dirty="0" smtClean="0"/>
              <a:t>?</a:t>
            </a:r>
          </a:p>
          <a:p>
            <a:pPr marL="0" indent="0">
              <a:buNone/>
            </a:pPr>
            <a:endParaRPr lang="en-US" sz="2800" dirty="0" smtClean="0"/>
          </a:p>
          <a:p>
            <a:pPr>
              <a:buFont typeface="Wingdings" charset="2"/>
              <a:buChar char="q"/>
            </a:pPr>
            <a:r>
              <a:rPr lang="en-US" sz="2800" dirty="0" smtClean="0"/>
              <a:t>How </a:t>
            </a:r>
            <a:r>
              <a:rPr lang="en-US" sz="2800" dirty="0"/>
              <a:t>good is the model at classifying cases for which the outcome is known?</a:t>
            </a:r>
          </a:p>
        </p:txBody>
      </p:sp>
    </p:spTree>
    <p:extLst>
      <p:ext uri="{BB962C8B-B14F-4D97-AF65-F5344CB8AC3E}">
        <p14:creationId xmlns:p14="http://schemas.microsoft.com/office/powerpoint/2010/main" val="621687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38794" y="83127"/>
            <a:ext cx="9025248" cy="461665"/>
          </a:xfrm>
          <a:prstGeom prst="rect">
            <a:avLst/>
          </a:prstGeom>
          <a:noFill/>
        </p:spPr>
        <p:txBody>
          <a:bodyPr wrap="square" rtlCol="0">
            <a:spAutoFit/>
          </a:bodyPr>
          <a:lstStyle/>
          <a:p>
            <a:pPr algn="ctr"/>
            <a:r>
              <a:rPr lang="en-US" sz="2400" dirty="0" smtClean="0"/>
              <a:t>Logistic regression taking Injury as Response variable </a:t>
            </a:r>
            <a:endParaRPr lang="en-US" sz="2400" dirty="0"/>
          </a:p>
        </p:txBody>
      </p:sp>
      <p:sp>
        <p:nvSpPr>
          <p:cNvPr id="3" name="TextBox 2"/>
          <p:cNvSpPr txBox="1"/>
          <p:nvPr/>
        </p:nvSpPr>
        <p:spPr>
          <a:xfrm>
            <a:off x="106878" y="707791"/>
            <a:ext cx="11174506" cy="830997"/>
          </a:xfrm>
          <a:prstGeom prst="rect">
            <a:avLst/>
          </a:prstGeom>
          <a:solidFill>
            <a:schemeClr val="bg1"/>
          </a:solidFill>
          <a:ln>
            <a:solidFill>
              <a:srgbClr val="FF0000"/>
            </a:solidFill>
          </a:ln>
        </p:spPr>
        <p:txBody>
          <a:bodyPr wrap="square" rtlCol="0">
            <a:spAutoFit/>
          </a:bodyPr>
          <a:lstStyle/>
          <a:p>
            <a:r>
              <a:rPr lang="en-US" sz="1600" dirty="0" smtClean="0">
                <a:solidFill>
                  <a:srgbClr val="002060"/>
                </a:solidFill>
              </a:rPr>
              <a:t>  &gt;fit</a:t>
            </a:r>
            <a:r>
              <a:rPr lang="en-US" sz="1600" dirty="0">
                <a:solidFill>
                  <a:srgbClr val="002060"/>
                </a:solidFill>
              </a:rPr>
              <a:t>&lt;-</a:t>
            </a:r>
            <a:r>
              <a:rPr lang="en-US" sz="1600" dirty="0" err="1">
                <a:solidFill>
                  <a:srgbClr val="002060"/>
                </a:solidFill>
              </a:rPr>
              <a:t>glm</a:t>
            </a:r>
            <a:r>
              <a:rPr lang="en-US" sz="1600" dirty="0">
                <a:solidFill>
                  <a:srgbClr val="002060"/>
                </a:solidFill>
              </a:rPr>
              <a:t>(main$Inj~main$time+main$day+main$x_int+main$road+main$county+main$collision1+main$collision2+main$intersect)</a:t>
            </a:r>
          </a:p>
          <a:p>
            <a:r>
              <a:rPr lang="en-US" sz="1600" dirty="0" smtClean="0">
                <a:solidFill>
                  <a:srgbClr val="002060"/>
                </a:solidFill>
              </a:rPr>
              <a:t>  &gt; </a:t>
            </a:r>
            <a:r>
              <a:rPr lang="en-US" sz="1600" dirty="0">
                <a:solidFill>
                  <a:srgbClr val="002060"/>
                </a:solidFill>
              </a:rPr>
              <a:t>summary(fit)</a:t>
            </a:r>
          </a:p>
          <a:p>
            <a:endParaRPr lang="en-US" sz="1600" dirty="0"/>
          </a:p>
        </p:txBody>
      </p:sp>
      <p:sp>
        <p:nvSpPr>
          <p:cNvPr id="4" name="TextBox 3"/>
          <p:cNvSpPr txBox="1"/>
          <p:nvPr/>
        </p:nvSpPr>
        <p:spPr>
          <a:xfrm>
            <a:off x="106878" y="1284941"/>
            <a:ext cx="10664041" cy="5078313"/>
          </a:xfrm>
          <a:prstGeom prst="rect">
            <a:avLst/>
          </a:prstGeom>
          <a:noFill/>
        </p:spPr>
        <p:txBody>
          <a:bodyPr wrap="square" rtlCol="0">
            <a:spAutoFit/>
          </a:bodyPr>
          <a:lstStyle/>
          <a:p>
            <a:endParaRPr lang="en-US" sz="1200" dirty="0"/>
          </a:p>
          <a:p>
            <a:r>
              <a:rPr lang="en-US" sz="1200" dirty="0"/>
              <a:t> </a:t>
            </a:r>
            <a:endParaRPr lang="en-US" sz="1200" dirty="0" smtClean="0"/>
          </a:p>
          <a:p>
            <a:r>
              <a:rPr lang="en-US" sz="1200" dirty="0" smtClean="0"/>
              <a:t>Deviance </a:t>
            </a:r>
            <a:r>
              <a:rPr lang="en-US" sz="1200" dirty="0"/>
              <a:t>Residuals: </a:t>
            </a:r>
          </a:p>
          <a:p>
            <a:r>
              <a:rPr lang="en-US" sz="1200" dirty="0"/>
              <a:t>    Min       </a:t>
            </a:r>
            <a:r>
              <a:rPr lang="en-US" sz="1200" dirty="0" smtClean="0"/>
              <a:t> 1Q         </a:t>
            </a:r>
            <a:r>
              <a:rPr lang="en-US" sz="1200" dirty="0"/>
              <a:t>Median       </a:t>
            </a:r>
            <a:r>
              <a:rPr lang="en-US" sz="1200" dirty="0" smtClean="0"/>
              <a:t>3Q           Max  </a:t>
            </a:r>
            <a:endParaRPr lang="en-US" sz="1200" dirty="0"/>
          </a:p>
          <a:p>
            <a:r>
              <a:rPr lang="en-US" sz="1200" dirty="0"/>
              <a:t>-0.4971  -0.3703 </a:t>
            </a:r>
            <a:r>
              <a:rPr lang="en-US" sz="1200" dirty="0" smtClean="0"/>
              <a:t>  </a:t>
            </a:r>
            <a:r>
              <a:rPr lang="en-US" sz="1200" dirty="0"/>
              <a:t>-0.2847   </a:t>
            </a:r>
            <a:r>
              <a:rPr lang="en-US" sz="1200" dirty="0" smtClean="0"/>
              <a:t>  0.5995     </a:t>
            </a:r>
            <a:r>
              <a:rPr lang="en-US" sz="1200" dirty="0"/>
              <a:t>0.8523  </a:t>
            </a:r>
          </a:p>
          <a:p>
            <a:r>
              <a:rPr lang="en-US" sz="1200" dirty="0"/>
              <a:t> </a:t>
            </a:r>
          </a:p>
          <a:p>
            <a:r>
              <a:rPr lang="en-US" sz="1200" dirty="0"/>
              <a:t>Coefficients:</a:t>
            </a:r>
          </a:p>
          <a:p>
            <a:r>
              <a:rPr lang="en-US" sz="1200" dirty="0"/>
              <a:t>                </a:t>
            </a:r>
            <a:r>
              <a:rPr lang="en-US" sz="1200" dirty="0" smtClean="0"/>
              <a:t>               Estimate       </a:t>
            </a:r>
            <a:r>
              <a:rPr lang="en-US" sz="1200" dirty="0"/>
              <a:t>Std. Error </a:t>
            </a:r>
            <a:r>
              <a:rPr lang="en-US" sz="1200" dirty="0" smtClean="0"/>
              <a:t>          t value            </a:t>
            </a:r>
            <a:r>
              <a:rPr lang="en-US" sz="1200" dirty="0" err="1"/>
              <a:t>Pr</a:t>
            </a:r>
            <a:r>
              <a:rPr lang="en-US" sz="1200" dirty="0"/>
              <a:t>(&gt;|t|)    </a:t>
            </a:r>
          </a:p>
          <a:p>
            <a:r>
              <a:rPr lang="en-US" sz="1200" dirty="0"/>
              <a:t>(</a:t>
            </a:r>
            <a:r>
              <a:rPr lang="en-US" sz="1200" dirty="0" smtClean="0"/>
              <a:t>Intercept)           1.197e+00       3.080e-02       </a:t>
            </a:r>
            <a:r>
              <a:rPr lang="en-US" sz="1200" dirty="0"/>
              <a:t>38.853 </a:t>
            </a:r>
            <a:r>
              <a:rPr lang="en-US" sz="1200" dirty="0" smtClean="0"/>
              <a:t>          </a:t>
            </a:r>
            <a:r>
              <a:rPr lang="en-US" sz="1200" dirty="0"/>
              <a:t>&lt; 2e-16 ***</a:t>
            </a:r>
          </a:p>
          <a:p>
            <a:r>
              <a:rPr lang="en-US" sz="1200" dirty="0" err="1"/>
              <a:t>main$time</a:t>
            </a:r>
            <a:r>
              <a:rPr lang="en-US" sz="1200" dirty="0"/>
              <a:t>        </a:t>
            </a:r>
            <a:r>
              <a:rPr lang="en-US" sz="1200" dirty="0" smtClean="0"/>
              <a:t>   7.228e-03       2.496e-03          2.896         </a:t>
            </a:r>
            <a:r>
              <a:rPr lang="en-US" sz="1200" dirty="0"/>
              <a:t>0.00378 ** </a:t>
            </a:r>
          </a:p>
          <a:p>
            <a:r>
              <a:rPr lang="en-US" sz="1200" dirty="0" err="1"/>
              <a:t>main$day</a:t>
            </a:r>
            <a:r>
              <a:rPr lang="en-US" sz="1200" dirty="0"/>
              <a:t>      </a:t>
            </a:r>
            <a:r>
              <a:rPr lang="en-US" sz="1200" dirty="0" smtClean="0"/>
              <a:t>      </a:t>
            </a:r>
            <a:r>
              <a:rPr lang="en-US" sz="1200" dirty="0"/>
              <a:t>-2.854e-03 </a:t>
            </a:r>
            <a:r>
              <a:rPr lang="en-US" sz="1200" dirty="0" smtClean="0"/>
              <a:t>      </a:t>
            </a:r>
            <a:r>
              <a:rPr lang="en-US" sz="1200" dirty="0"/>
              <a:t>1.819e-03 </a:t>
            </a:r>
            <a:r>
              <a:rPr lang="en-US" sz="1200" dirty="0" smtClean="0"/>
              <a:t>       </a:t>
            </a:r>
            <a:r>
              <a:rPr lang="en-US" sz="1200" dirty="0"/>
              <a:t>-</a:t>
            </a:r>
            <a:r>
              <a:rPr lang="en-US" sz="1200" dirty="0" smtClean="0"/>
              <a:t>1.569         0.11674    </a:t>
            </a:r>
            <a:endParaRPr lang="en-US" sz="1200" dirty="0"/>
          </a:p>
          <a:p>
            <a:r>
              <a:rPr lang="en-US" sz="1200" dirty="0" err="1"/>
              <a:t>main$x_int</a:t>
            </a:r>
            <a:r>
              <a:rPr lang="en-US" sz="1200" dirty="0"/>
              <a:t>       </a:t>
            </a:r>
            <a:r>
              <a:rPr lang="en-US" sz="1200" dirty="0" smtClean="0"/>
              <a:t>    5.671e-03       1.563e-02         </a:t>
            </a:r>
            <a:r>
              <a:rPr lang="en-US" sz="1200" dirty="0"/>
              <a:t>0.363 </a:t>
            </a:r>
            <a:r>
              <a:rPr lang="en-US" sz="1200" dirty="0" smtClean="0"/>
              <a:t>        </a:t>
            </a:r>
            <a:r>
              <a:rPr lang="en-US" sz="1200" dirty="0"/>
              <a:t>0.71672    </a:t>
            </a:r>
          </a:p>
          <a:p>
            <a:r>
              <a:rPr lang="en-US" sz="1200" dirty="0" err="1"/>
              <a:t>main$road</a:t>
            </a:r>
            <a:r>
              <a:rPr lang="en-US" sz="1200" dirty="0"/>
              <a:t>      </a:t>
            </a:r>
            <a:r>
              <a:rPr lang="en-US" sz="1200" dirty="0" smtClean="0"/>
              <a:t>      </a:t>
            </a:r>
            <a:r>
              <a:rPr lang="en-US" sz="1200" dirty="0"/>
              <a:t>3.626e-05  </a:t>
            </a:r>
            <a:r>
              <a:rPr lang="en-US" sz="1200" dirty="0" smtClean="0"/>
              <a:t>     7.868e-06        </a:t>
            </a:r>
            <a:r>
              <a:rPr lang="en-US" sz="1200" dirty="0"/>
              <a:t>4.609 </a:t>
            </a:r>
            <a:r>
              <a:rPr lang="en-US" sz="1200" dirty="0" smtClean="0"/>
              <a:t>       4.08e-06 </a:t>
            </a:r>
            <a:r>
              <a:rPr lang="en-US" sz="1200" dirty="0"/>
              <a:t>***</a:t>
            </a:r>
          </a:p>
          <a:p>
            <a:r>
              <a:rPr lang="en-US" sz="1200" dirty="0" err="1"/>
              <a:t>main$county</a:t>
            </a:r>
            <a:r>
              <a:rPr lang="en-US" sz="1200" dirty="0"/>
              <a:t>      </a:t>
            </a:r>
            <a:r>
              <a:rPr lang="en-US" sz="1200" dirty="0" smtClean="0"/>
              <a:t>  1.346e-03       </a:t>
            </a:r>
            <a:r>
              <a:rPr lang="en-US" sz="1200" dirty="0"/>
              <a:t>6.140e-04  </a:t>
            </a:r>
            <a:r>
              <a:rPr lang="en-US" sz="1200" dirty="0" smtClean="0"/>
              <a:t>      </a:t>
            </a:r>
            <a:r>
              <a:rPr lang="en-US" sz="1200" dirty="0"/>
              <a:t>2.192  </a:t>
            </a:r>
            <a:r>
              <a:rPr lang="en-US" sz="1200" dirty="0" smtClean="0"/>
              <a:t>       0.02839 </a:t>
            </a:r>
            <a:r>
              <a:rPr lang="en-US" sz="1200" dirty="0"/>
              <a:t>*  </a:t>
            </a:r>
          </a:p>
          <a:p>
            <a:r>
              <a:rPr lang="en-US" sz="1200" dirty="0"/>
              <a:t>main$collision1  </a:t>
            </a:r>
            <a:r>
              <a:rPr lang="en-US" sz="1200" dirty="0" smtClean="0"/>
              <a:t> 2.707e-02       1.958e-03      13.829          &lt; </a:t>
            </a:r>
            <a:r>
              <a:rPr lang="en-US" sz="1200" dirty="0"/>
              <a:t>2e-16 ***</a:t>
            </a:r>
          </a:p>
          <a:p>
            <a:r>
              <a:rPr lang="en-US" sz="1200" dirty="0"/>
              <a:t>main$collision2 </a:t>
            </a:r>
            <a:r>
              <a:rPr lang="en-US" sz="1200" dirty="0" smtClean="0"/>
              <a:t> -</a:t>
            </a:r>
            <a:r>
              <a:rPr lang="en-US" sz="1200" dirty="0"/>
              <a:t>5.786e-03  </a:t>
            </a:r>
            <a:r>
              <a:rPr lang="en-US" sz="1200" dirty="0" smtClean="0"/>
              <a:t>     3.799e-03       -</a:t>
            </a:r>
            <a:r>
              <a:rPr lang="en-US" sz="1200" dirty="0"/>
              <a:t>1.523  </a:t>
            </a:r>
            <a:r>
              <a:rPr lang="en-US" sz="1200" dirty="0" smtClean="0"/>
              <a:t>       0.12769    </a:t>
            </a:r>
            <a:endParaRPr lang="en-US" sz="1200" dirty="0"/>
          </a:p>
          <a:p>
            <a:r>
              <a:rPr lang="en-US" sz="1200" dirty="0" err="1"/>
              <a:t>main$intersect</a:t>
            </a:r>
            <a:r>
              <a:rPr lang="en-US" sz="1200" dirty="0"/>
              <a:t>  </a:t>
            </a:r>
            <a:r>
              <a:rPr lang="en-US" sz="1200" dirty="0" smtClean="0"/>
              <a:t>- 1.685e-05       2.551e-06       -</a:t>
            </a:r>
            <a:r>
              <a:rPr lang="en-US" sz="1200" dirty="0"/>
              <a:t>6.607 </a:t>
            </a:r>
            <a:r>
              <a:rPr lang="en-US" sz="1200" dirty="0" smtClean="0"/>
              <a:t>       4.03e-11 </a:t>
            </a:r>
            <a:r>
              <a:rPr lang="en-US" sz="1200" dirty="0"/>
              <a:t>***</a:t>
            </a:r>
          </a:p>
          <a:p>
            <a:r>
              <a:rPr lang="en-US" sz="1200" dirty="0"/>
              <a:t>---</a:t>
            </a:r>
          </a:p>
          <a:p>
            <a:r>
              <a:rPr lang="en-US" sz="1200" dirty="0" err="1"/>
              <a:t>Signif</a:t>
            </a:r>
            <a:r>
              <a:rPr lang="en-US" sz="1200" dirty="0"/>
              <a:t>. codes:  0 ‘***’ 0.001 ‘**’ 0.01 ‘*’ 0.05 ‘.’ 0.1 ‘ ’ 1</a:t>
            </a:r>
          </a:p>
          <a:p>
            <a:r>
              <a:rPr lang="en-US" sz="1200" dirty="0"/>
              <a:t> </a:t>
            </a:r>
          </a:p>
          <a:p>
            <a:r>
              <a:rPr lang="en-US" sz="1200" dirty="0"/>
              <a:t>(Dispersion parameter for </a:t>
            </a:r>
            <a:r>
              <a:rPr lang="en-US" sz="1200" dirty="0" err="1"/>
              <a:t>gaussian</a:t>
            </a:r>
            <a:r>
              <a:rPr lang="en-US" sz="1200" dirty="0"/>
              <a:t> family taken to be 0.2223702)</a:t>
            </a:r>
          </a:p>
          <a:p>
            <a:r>
              <a:rPr lang="en-US" sz="1200" dirty="0"/>
              <a:t> </a:t>
            </a:r>
          </a:p>
          <a:p>
            <a:r>
              <a:rPr lang="en-US" sz="1200" dirty="0" smtClean="0"/>
              <a:t>Null </a:t>
            </a:r>
            <a:r>
              <a:rPr lang="en-US" sz="1200" dirty="0"/>
              <a:t>deviance: 3683.7  on 16262  degrees of freedom</a:t>
            </a:r>
          </a:p>
          <a:p>
            <a:r>
              <a:rPr lang="en-US" sz="1200" dirty="0"/>
              <a:t>Residual deviance: 3614.4  on 16254  degrees of freedom</a:t>
            </a:r>
          </a:p>
          <a:p>
            <a:r>
              <a:rPr lang="en-US" sz="1200" dirty="0"/>
              <a:t>AIC: </a:t>
            </a:r>
            <a:r>
              <a:rPr lang="en-US" sz="1200" dirty="0" smtClean="0"/>
              <a:t>21713</a:t>
            </a:r>
          </a:p>
          <a:p>
            <a:r>
              <a:rPr lang="en-US" sz="1200" dirty="0" smtClean="0"/>
              <a:t>Number </a:t>
            </a:r>
            <a:r>
              <a:rPr lang="en-US" sz="1200" dirty="0"/>
              <a:t>of Fisher Scoring iterations: </a:t>
            </a:r>
            <a:r>
              <a:rPr lang="en-US" sz="1200" dirty="0" smtClean="0"/>
              <a:t>2</a:t>
            </a:r>
            <a:endParaRPr lang="en-US" sz="1200" dirty="0"/>
          </a:p>
        </p:txBody>
      </p:sp>
      <p:sp>
        <p:nvSpPr>
          <p:cNvPr id="12" name="Rectangle 11"/>
          <p:cNvSpPr/>
          <p:nvPr/>
        </p:nvSpPr>
        <p:spPr>
          <a:xfrm>
            <a:off x="5735782" y="2189018"/>
            <a:ext cx="6056825" cy="995616"/>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Significant factors of this model are Time of the collision, Road, County , Object 1 of the Collision </a:t>
            </a:r>
            <a:r>
              <a:rPr lang="en-US" smtClean="0"/>
              <a:t>and Intersection point</a:t>
            </a:r>
            <a:endParaRPr lang="en-US" dirty="0"/>
          </a:p>
        </p:txBody>
      </p:sp>
    </p:spTree>
    <p:extLst>
      <p:ext uri="{BB962C8B-B14F-4D97-AF65-F5344CB8AC3E}">
        <p14:creationId xmlns:p14="http://schemas.microsoft.com/office/powerpoint/2010/main" val="8716976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94129"/>
            <a:ext cx="12191999" cy="400110"/>
          </a:xfrm>
          <a:prstGeom prst="rect">
            <a:avLst/>
          </a:prstGeom>
          <a:noFill/>
        </p:spPr>
        <p:txBody>
          <a:bodyPr wrap="square" rtlCol="0">
            <a:spAutoFit/>
          </a:bodyPr>
          <a:lstStyle/>
          <a:p>
            <a:pPr algn="ctr"/>
            <a:r>
              <a:rPr lang="en-US" sz="2000" dirty="0" smtClean="0"/>
              <a:t>Using highly correlated or significant predictors and developing better model  </a:t>
            </a:r>
            <a:endParaRPr lang="en-US" sz="2000" dirty="0"/>
          </a:p>
        </p:txBody>
      </p:sp>
      <p:sp>
        <p:nvSpPr>
          <p:cNvPr id="3" name="TextBox 2"/>
          <p:cNvSpPr txBox="1"/>
          <p:nvPr/>
        </p:nvSpPr>
        <p:spPr>
          <a:xfrm>
            <a:off x="252557" y="493989"/>
            <a:ext cx="11613622" cy="590931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endParaRPr lang="en-US" sz="1400" dirty="0" smtClean="0"/>
          </a:p>
          <a:p>
            <a:endParaRPr lang="en-US" sz="1400" dirty="0"/>
          </a:p>
          <a:p>
            <a:endParaRPr lang="en-US" sz="1400" dirty="0" smtClean="0"/>
          </a:p>
          <a:p>
            <a:r>
              <a:rPr lang="en-US" sz="1400" dirty="0" smtClean="0"/>
              <a:t>Call</a:t>
            </a:r>
            <a:r>
              <a:rPr lang="en-US" sz="1400" dirty="0"/>
              <a:t>:</a:t>
            </a:r>
          </a:p>
          <a:p>
            <a:r>
              <a:rPr lang="en-US" sz="1400" dirty="0" err="1"/>
              <a:t>glm</a:t>
            </a:r>
            <a:r>
              <a:rPr lang="en-US" sz="1400" dirty="0"/>
              <a:t>(formula = </a:t>
            </a:r>
            <a:r>
              <a:rPr lang="en-US" sz="1400" dirty="0" err="1"/>
              <a:t>main$Inj</a:t>
            </a:r>
            <a:r>
              <a:rPr lang="en-US" sz="1400" dirty="0"/>
              <a:t> ~ </a:t>
            </a:r>
            <a:r>
              <a:rPr lang="en-US" sz="1400" dirty="0" err="1"/>
              <a:t>main$time</a:t>
            </a:r>
            <a:r>
              <a:rPr lang="en-US" sz="1400" dirty="0"/>
              <a:t> + </a:t>
            </a:r>
            <a:r>
              <a:rPr lang="en-US" sz="1400" dirty="0" err="1"/>
              <a:t>main$road</a:t>
            </a:r>
            <a:r>
              <a:rPr lang="en-US" sz="1400" dirty="0"/>
              <a:t> + </a:t>
            </a:r>
            <a:r>
              <a:rPr lang="en-US" sz="1400" dirty="0" err="1"/>
              <a:t>main$county</a:t>
            </a:r>
            <a:r>
              <a:rPr lang="en-US" sz="1400" dirty="0"/>
              <a:t> </a:t>
            </a:r>
            <a:r>
              <a:rPr lang="en-US" sz="1400" dirty="0" smtClean="0"/>
              <a:t>+ main$collision1 </a:t>
            </a:r>
            <a:r>
              <a:rPr lang="en-US" sz="1400" dirty="0"/>
              <a:t>+ </a:t>
            </a:r>
            <a:r>
              <a:rPr lang="en-US" sz="1400" dirty="0" err="1"/>
              <a:t>main$intersect</a:t>
            </a:r>
            <a:r>
              <a:rPr lang="en-US" sz="1400" dirty="0"/>
              <a:t>)</a:t>
            </a:r>
          </a:p>
          <a:p>
            <a:r>
              <a:rPr lang="en-US" sz="1400" dirty="0"/>
              <a:t> </a:t>
            </a:r>
          </a:p>
          <a:p>
            <a:r>
              <a:rPr lang="en-US" sz="1400" dirty="0"/>
              <a:t>Deviance Residuals: </a:t>
            </a:r>
          </a:p>
          <a:p>
            <a:r>
              <a:rPr lang="en-US" sz="1400" dirty="0"/>
              <a:t>    Min       1Q   Median       3Q      Max  </a:t>
            </a:r>
          </a:p>
          <a:p>
            <a:r>
              <a:rPr lang="en-US" sz="1400" dirty="0"/>
              <a:t>-0.4891  -0.3713  -0.2847   0.6005   0.8552  </a:t>
            </a:r>
          </a:p>
          <a:p>
            <a:r>
              <a:rPr lang="en-US" sz="1400" dirty="0"/>
              <a:t> </a:t>
            </a:r>
          </a:p>
          <a:p>
            <a:r>
              <a:rPr lang="en-US" sz="1400" dirty="0"/>
              <a:t>Coefficients:</a:t>
            </a:r>
          </a:p>
          <a:p>
            <a:r>
              <a:rPr lang="en-US" sz="1400" dirty="0"/>
              <a:t>                         </a:t>
            </a:r>
            <a:r>
              <a:rPr lang="en-US" sz="1400" dirty="0" smtClean="0"/>
              <a:t>          </a:t>
            </a:r>
            <a:r>
              <a:rPr lang="en-US" sz="1400" dirty="0"/>
              <a:t>Estimate </a:t>
            </a:r>
            <a:r>
              <a:rPr lang="en-US" sz="1400" dirty="0" smtClean="0"/>
              <a:t>         Std</a:t>
            </a:r>
            <a:r>
              <a:rPr lang="en-US" sz="1400" dirty="0"/>
              <a:t>. </a:t>
            </a:r>
            <a:r>
              <a:rPr lang="en-US" sz="1400" dirty="0" smtClean="0"/>
              <a:t>Error       </a:t>
            </a:r>
            <a:r>
              <a:rPr lang="en-US" sz="1400" dirty="0"/>
              <a:t>t </a:t>
            </a:r>
            <a:r>
              <a:rPr lang="en-US" sz="1400" dirty="0" smtClean="0"/>
              <a:t>value           </a:t>
            </a:r>
            <a:r>
              <a:rPr lang="en-US" sz="1400" dirty="0" err="1"/>
              <a:t>Pr</a:t>
            </a:r>
            <a:r>
              <a:rPr lang="en-US" sz="1400" dirty="0"/>
              <a:t>(&gt;|t|)    </a:t>
            </a:r>
          </a:p>
          <a:p>
            <a:r>
              <a:rPr lang="en-US" sz="1400" dirty="0"/>
              <a:t>(Intercept)    </a:t>
            </a:r>
            <a:r>
              <a:rPr lang="en-US" sz="1400" dirty="0" smtClean="0"/>
              <a:t>        </a:t>
            </a:r>
            <a:r>
              <a:rPr lang="en-US" sz="1400" dirty="0"/>
              <a:t>1.166e+00  </a:t>
            </a:r>
            <a:r>
              <a:rPr lang="en-US" sz="1400" dirty="0" smtClean="0"/>
              <a:t>      1.898e-02       61.449         &lt; </a:t>
            </a:r>
            <a:r>
              <a:rPr lang="en-US" sz="1400" dirty="0"/>
              <a:t>2e-16 ***</a:t>
            </a:r>
          </a:p>
          <a:p>
            <a:r>
              <a:rPr lang="en-US" sz="1400" dirty="0" err="1"/>
              <a:t>main$time</a:t>
            </a:r>
            <a:r>
              <a:rPr lang="en-US" sz="1400" dirty="0"/>
              <a:t>        </a:t>
            </a:r>
            <a:r>
              <a:rPr lang="en-US" sz="1400" dirty="0" smtClean="0"/>
              <a:t>     7.120e-03       2.494e-03          2.855        0.00431 </a:t>
            </a:r>
            <a:r>
              <a:rPr lang="en-US" sz="1400" dirty="0"/>
              <a:t>** </a:t>
            </a:r>
          </a:p>
          <a:p>
            <a:r>
              <a:rPr lang="en-US" sz="1400" dirty="0" err="1"/>
              <a:t>main$road</a:t>
            </a:r>
            <a:r>
              <a:rPr lang="en-US" sz="1400" dirty="0"/>
              <a:t>        </a:t>
            </a:r>
            <a:r>
              <a:rPr lang="en-US" sz="1400" dirty="0" smtClean="0"/>
              <a:t>     3.632e-05       </a:t>
            </a:r>
            <a:r>
              <a:rPr lang="en-US" sz="1400" dirty="0"/>
              <a:t>7.863e-06   </a:t>
            </a:r>
            <a:r>
              <a:rPr lang="en-US" sz="1400" dirty="0" smtClean="0"/>
              <a:t>       4.619       3.88e-06 </a:t>
            </a:r>
            <a:r>
              <a:rPr lang="en-US" sz="1400" dirty="0"/>
              <a:t>***</a:t>
            </a:r>
          </a:p>
          <a:p>
            <a:r>
              <a:rPr lang="en-US" sz="1400" dirty="0" err="1"/>
              <a:t>main$county</a:t>
            </a:r>
            <a:r>
              <a:rPr lang="en-US" sz="1400" dirty="0"/>
              <a:t>   </a:t>
            </a:r>
            <a:r>
              <a:rPr lang="en-US" sz="1400" dirty="0" smtClean="0"/>
              <a:t>      </a:t>
            </a:r>
            <a:r>
              <a:rPr lang="en-US" sz="1400" dirty="0"/>
              <a:t>1.380e-03 </a:t>
            </a:r>
            <a:r>
              <a:rPr lang="en-US" sz="1400" dirty="0" smtClean="0"/>
              <a:t>      </a:t>
            </a:r>
            <a:r>
              <a:rPr lang="en-US" sz="1400" dirty="0"/>
              <a:t>6.137e-04   </a:t>
            </a:r>
            <a:r>
              <a:rPr lang="en-US" sz="1400" dirty="0" smtClean="0"/>
              <a:t>       2.249        </a:t>
            </a:r>
            <a:r>
              <a:rPr lang="en-US" sz="1400" dirty="0"/>
              <a:t>0.02456 *  </a:t>
            </a:r>
          </a:p>
          <a:p>
            <a:r>
              <a:rPr lang="en-US" sz="1400" dirty="0" smtClean="0"/>
              <a:t>main$collision1    </a:t>
            </a:r>
            <a:r>
              <a:rPr lang="en-US" sz="1400" dirty="0"/>
              <a:t>2.655e-02  </a:t>
            </a:r>
            <a:r>
              <a:rPr lang="en-US" sz="1400" dirty="0" smtClean="0"/>
              <a:t>     1.934e-03        13.727         </a:t>
            </a:r>
            <a:r>
              <a:rPr lang="en-US" sz="1400" dirty="0"/>
              <a:t>&lt; 2e-16 ***</a:t>
            </a:r>
          </a:p>
          <a:p>
            <a:r>
              <a:rPr lang="en-US" sz="1400" dirty="0" err="1"/>
              <a:t>main$intersect</a:t>
            </a:r>
            <a:r>
              <a:rPr lang="en-US" sz="1400" dirty="0"/>
              <a:t>  </a:t>
            </a:r>
            <a:r>
              <a:rPr lang="en-US" sz="1400" dirty="0" smtClean="0"/>
              <a:t>  -1.697e-05       </a:t>
            </a:r>
            <a:r>
              <a:rPr lang="en-US" sz="1400" dirty="0"/>
              <a:t>2.550e-06  </a:t>
            </a:r>
            <a:r>
              <a:rPr lang="en-US" sz="1400" dirty="0" smtClean="0"/>
              <a:t>       -</a:t>
            </a:r>
            <a:r>
              <a:rPr lang="en-US" sz="1400" dirty="0"/>
              <a:t>6.654 </a:t>
            </a:r>
            <a:r>
              <a:rPr lang="en-US" sz="1400" dirty="0" smtClean="0"/>
              <a:t>      2.94e-11 </a:t>
            </a:r>
            <a:r>
              <a:rPr lang="en-US" sz="1400" dirty="0"/>
              <a:t>***</a:t>
            </a:r>
          </a:p>
          <a:p>
            <a:r>
              <a:rPr lang="en-US" sz="1400" dirty="0"/>
              <a:t>---</a:t>
            </a:r>
          </a:p>
          <a:p>
            <a:r>
              <a:rPr lang="en-US" sz="1400" dirty="0" err="1"/>
              <a:t>Signif</a:t>
            </a:r>
            <a:r>
              <a:rPr lang="en-US" sz="1400" dirty="0"/>
              <a:t>. codes:  0 ‘***’ 0.001 ‘**’ 0.01 ‘*’ 0.05 ‘.’ 0.1 ‘ ’ 1</a:t>
            </a:r>
          </a:p>
          <a:p>
            <a:r>
              <a:rPr lang="en-US" sz="1400" dirty="0"/>
              <a:t> </a:t>
            </a:r>
          </a:p>
          <a:p>
            <a:r>
              <a:rPr lang="en-US" sz="1400" dirty="0"/>
              <a:t>(Dispersion parameter for </a:t>
            </a:r>
            <a:r>
              <a:rPr lang="en-US" sz="1400" dirty="0" err="1"/>
              <a:t>gaussian</a:t>
            </a:r>
            <a:r>
              <a:rPr lang="en-US" sz="1400" dirty="0"/>
              <a:t> family taken to be 0.222397)</a:t>
            </a:r>
          </a:p>
          <a:p>
            <a:r>
              <a:rPr lang="en-US" sz="1400" dirty="0"/>
              <a:t> </a:t>
            </a:r>
          </a:p>
          <a:p>
            <a:r>
              <a:rPr lang="en-US" sz="1400" dirty="0" smtClean="0"/>
              <a:t>Null </a:t>
            </a:r>
            <a:r>
              <a:rPr lang="en-US" sz="1400" dirty="0"/>
              <a:t>deviance: 3683.7  on 16262  degrees of freedom</a:t>
            </a:r>
          </a:p>
          <a:p>
            <a:r>
              <a:rPr lang="en-US" sz="1400" dirty="0"/>
              <a:t>Residual deviance: 3615.5  on 16257  degrees of freedom</a:t>
            </a:r>
          </a:p>
          <a:p>
            <a:r>
              <a:rPr lang="en-US" sz="1400" dirty="0"/>
              <a:t>AIC: 21712</a:t>
            </a:r>
          </a:p>
          <a:p>
            <a:r>
              <a:rPr lang="en-US" sz="1400" dirty="0" smtClean="0"/>
              <a:t>Number </a:t>
            </a:r>
            <a:r>
              <a:rPr lang="en-US" sz="1400" dirty="0"/>
              <a:t>of Fisher Scoring iterations: 2</a:t>
            </a:r>
            <a:endParaRPr lang="en-US" dirty="0"/>
          </a:p>
        </p:txBody>
      </p:sp>
      <p:sp>
        <p:nvSpPr>
          <p:cNvPr id="5" name="Rectangle 4"/>
          <p:cNvSpPr/>
          <p:nvPr/>
        </p:nvSpPr>
        <p:spPr>
          <a:xfrm>
            <a:off x="242048" y="494239"/>
            <a:ext cx="9739745" cy="665018"/>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r>
              <a:rPr lang="en-US" dirty="0">
                <a:solidFill>
                  <a:srgbClr val="002060"/>
                </a:solidFill>
              </a:rPr>
              <a:t>&gt; summary(</a:t>
            </a:r>
            <a:r>
              <a:rPr lang="en-US" dirty="0" err="1">
                <a:solidFill>
                  <a:srgbClr val="002060"/>
                </a:solidFill>
              </a:rPr>
              <a:t>glm</a:t>
            </a:r>
            <a:r>
              <a:rPr lang="en-US" dirty="0">
                <a:solidFill>
                  <a:srgbClr val="002060"/>
                </a:solidFill>
              </a:rPr>
              <a:t>(main$Inj~main$time+main$road+main$county+main$collision1+main$intersect))</a:t>
            </a:r>
          </a:p>
          <a:p>
            <a:r>
              <a:rPr lang="en-US" dirty="0"/>
              <a:t> </a:t>
            </a:r>
          </a:p>
        </p:txBody>
      </p:sp>
    </p:spTree>
    <p:extLst>
      <p:ext uri="{BB962C8B-B14F-4D97-AF65-F5344CB8AC3E}">
        <p14:creationId xmlns:p14="http://schemas.microsoft.com/office/powerpoint/2010/main" val="4159295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3035" y="13451"/>
            <a:ext cx="10596283" cy="523220"/>
          </a:xfrm>
          <a:prstGeom prst="rect">
            <a:avLst/>
          </a:prstGeom>
          <a:noFill/>
        </p:spPr>
        <p:txBody>
          <a:bodyPr wrap="square" rtlCol="0">
            <a:spAutoFit/>
          </a:bodyPr>
          <a:lstStyle/>
          <a:p>
            <a:pPr algn="ctr"/>
            <a:r>
              <a:rPr lang="en-US" sz="2800" dirty="0" smtClean="0"/>
              <a:t>Model Testing for Accuracy </a:t>
            </a:r>
            <a:endParaRPr lang="en-US" sz="2800" dirty="0"/>
          </a:p>
        </p:txBody>
      </p:sp>
      <p:sp>
        <p:nvSpPr>
          <p:cNvPr id="3" name="TextBox 2"/>
          <p:cNvSpPr txBox="1"/>
          <p:nvPr/>
        </p:nvSpPr>
        <p:spPr>
          <a:xfrm>
            <a:off x="552899" y="916319"/>
            <a:ext cx="11388089" cy="4824731"/>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 Dividing the dataset into TRAIN DATA and TEST DATA </a:t>
            </a:r>
          </a:p>
          <a:p>
            <a:r>
              <a:rPr lang="en-US" dirty="0" smtClean="0">
                <a:solidFill>
                  <a:srgbClr val="002060"/>
                </a:solidFill>
              </a:rPr>
              <a:t>&gt;</a:t>
            </a:r>
            <a:r>
              <a:rPr lang="en-US" dirty="0" err="1">
                <a:solidFill>
                  <a:srgbClr val="002060"/>
                </a:solidFill>
              </a:rPr>
              <a:t>trainrows</a:t>
            </a:r>
            <a:r>
              <a:rPr lang="en-US" dirty="0">
                <a:solidFill>
                  <a:srgbClr val="002060"/>
                </a:solidFill>
              </a:rPr>
              <a:t>=sample(</a:t>
            </a:r>
            <a:r>
              <a:rPr lang="en-US" dirty="0" err="1">
                <a:solidFill>
                  <a:srgbClr val="002060"/>
                </a:solidFill>
              </a:rPr>
              <a:t>nrow</a:t>
            </a:r>
            <a:r>
              <a:rPr lang="en-US" dirty="0">
                <a:solidFill>
                  <a:srgbClr val="002060"/>
                </a:solidFill>
              </a:rPr>
              <a:t>(main),0.7*</a:t>
            </a:r>
            <a:r>
              <a:rPr lang="en-US" dirty="0" err="1">
                <a:solidFill>
                  <a:srgbClr val="002060"/>
                </a:solidFill>
              </a:rPr>
              <a:t>nrow</a:t>
            </a:r>
            <a:r>
              <a:rPr lang="en-US" dirty="0">
                <a:solidFill>
                  <a:srgbClr val="002060"/>
                </a:solidFill>
              </a:rPr>
              <a:t>(main</a:t>
            </a:r>
            <a:r>
              <a:rPr lang="en-US" dirty="0" smtClean="0">
                <a:solidFill>
                  <a:srgbClr val="002060"/>
                </a:solidFill>
              </a:rPr>
              <a:t>))</a:t>
            </a:r>
            <a:endParaRPr lang="en-US" dirty="0">
              <a:solidFill>
                <a:srgbClr val="002060"/>
              </a:solidFill>
            </a:endParaRPr>
          </a:p>
          <a:p>
            <a:r>
              <a:rPr lang="en-US" dirty="0">
                <a:solidFill>
                  <a:srgbClr val="002060"/>
                </a:solidFill>
              </a:rPr>
              <a:t>&gt;</a:t>
            </a:r>
            <a:r>
              <a:rPr lang="en-US" dirty="0" err="1">
                <a:solidFill>
                  <a:srgbClr val="002060"/>
                </a:solidFill>
              </a:rPr>
              <a:t>datatrain</a:t>
            </a:r>
            <a:r>
              <a:rPr lang="en-US" dirty="0">
                <a:solidFill>
                  <a:srgbClr val="002060"/>
                </a:solidFill>
              </a:rPr>
              <a:t>=main[</a:t>
            </a:r>
            <a:r>
              <a:rPr lang="en-US" dirty="0" err="1">
                <a:solidFill>
                  <a:srgbClr val="002060"/>
                </a:solidFill>
              </a:rPr>
              <a:t>trainsrows</a:t>
            </a:r>
            <a:r>
              <a:rPr lang="en-US" dirty="0">
                <a:solidFill>
                  <a:srgbClr val="002060"/>
                </a:solidFill>
              </a:rPr>
              <a:t>,]</a:t>
            </a:r>
          </a:p>
          <a:p>
            <a:r>
              <a:rPr lang="en-US" dirty="0">
                <a:solidFill>
                  <a:srgbClr val="002060"/>
                </a:solidFill>
              </a:rPr>
              <a:t>&gt;</a:t>
            </a:r>
            <a:r>
              <a:rPr lang="en-US" dirty="0" err="1">
                <a:solidFill>
                  <a:srgbClr val="002060"/>
                </a:solidFill>
              </a:rPr>
              <a:t>datatest</a:t>
            </a:r>
            <a:r>
              <a:rPr lang="en-US" dirty="0">
                <a:solidFill>
                  <a:srgbClr val="002060"/>
                </a:solidFill>
              </a:rPr>
              <a:t>=main[-</a:t>
            </a:r>
            <a:r>
              <a:rPr lang="en-US" dirty="0" err="1">
                <a:solidFill>
                  <a:srgbClr val="002060"/>
                </a:solidFill>
              </a:rPr>
              <a:t>trainrows</a:t>
            </a:r>
            <a:r>
              <a:rPr lang="en-US" dirty="0">
                <a:solidFill>
                  <a:srgbClr val="002060"/>
                </a:solidFill>
              </a:rPr>
              <a:t>,]</a:t>
            </a:r>
          </a:p>
          <a:p>
            <a:r>
              <a:rPr lang="en-US" dirty="0">
                <a:solidFill>
                  <a:srgbClr val="002060"/>
                </a:solidFill>
              </a:rPr>
              <a:t> </a:t>
            </a:r>
          </a:p>
          <a:p>
            <a:r>
              <a:rPr lang="en-US" dirty="0">
                <a:solidFill>
                  <a:srgbClr val="002060"/>
                </a:solidFill>
              </a:rPr>
              <a:t>&gt;actual=</a:t>
            </a:r>
            <a:r>
              <a:rPr lang="en-US" dirty="0" err="1">
                <a:solidFill>
                  <a:srgbClr val="002060"/>
                </a:solidFill>
              </a:rPr>
              <a:t>main$Inj</a:t>
            </a:r>
            <a:endParaRPr lang="en-US" dirty="0">
              <a:solidFill>
                <a:srgbClr val="002060"/>
              </a:solidFill>
            </a:endParaRPr>
          </a:p>
          <a:p>
            <a:r>
              <a:rPr lang="en-US" dirty="0">
                <a:solidFill>
                  <a:srgbClr val="002060"/>
                </a:solidFill>
              </a:rPr>
              <a:t>&gt;</a:t>
            </a:r>
            <a:r>
              <a:rPr lang="en-US" dirty="0" err="1">
                <a:solidFill>
                  <a:srgbClr val="002060"/>
                </a:solidFill>
              </a:rPr>
              <a:t>predictmodel</a:t>
            </a:r>
            <a:r>
              <a:rPr lang="en-US" dirty="0">
                <a:solidFill>
                  <a:srgbClr val="002060"/>
                </a:solidFill>
              </a:rPr>
              <a:t>=predict(</a:t>
            </a:r>
            <a:r>
              <a:rPr lang="en-US" dirty="0" err="1">
                <a:solidFill>
                  <a:srgbClr val="002060"/>
                </a:solidFill>
              </a:rPr>
              <a:t>fit,main,type</a:t>
            </a:r>
            <a:r>
              <a:rPr lang="en-US" dirty="0">
                <a:solidFill>
                  <a:srgbClr val="002060"/>
                </a:solidFill>
              </a:rPr>
              <a:t>=”response”)</a:t>
            </a:r>
          </a:p>
          <a:p>
            <a:r>
              <a:rPr lang="en-US" dirty="0">
                <a:solidFill>
                  <a:srgbClr val="002060"/>
                </a:solidFill>
              </a:rPr>
              <a:t>&gt;</a:t>
            </a:r>
            <a:r>
              <a:rPr lang="en-US" dirty="0" smtClean="0">
                <a:solidFill>
                  <a:srgbClr val="002060"/>
                </a:solidFill>
              </a:rPr>
              <a:t>predict=rep(“Actual False”, 4860)</a:t>
            </a:r>
            <a:endParaRPr lang="en-US" dirty="0">
              <a:solidFill>
                <a:srgbClr val="002060"/>
              </a:solidFill>
            </a:endParaRPr>
          </a:p>
          <a:p>
            <a:r>
              <a:rPr lang="en-US" dirty="0">
                <a:solidFill>
                  <a:srgbClr val="002060"/>
                </a:solidFill>
              </a:rPr>
              <a:t>&gt;predicted[</a:t>
            </a:r>
            <a:r>
              <a:rPr lang="en-US" dirty="0" err="1">
                <a:solidFill>
                  <a:srgbClr val="002060"/>
                </a:solidFill>
              </a:rPr>
              <a:t>predictmodel</a:t>
            </a:r>
            <a:r>
              <a:rPr lang="en-US" dirty="0">
                <a:solidFill>
                  <a:srgbClr val="002060"/>
                </a:solidFill>
              </a:rPr>
              <a:t>&gt;0.5]=”Actual True”</a:t>
            </a:r>
          </a:p>
          <a:p>
            <a:r>
              <a:rPr lang="en-US" dirty="0">
                <a:solidFill>
                  <a:srgbClr val="002060"/>
                </a:solidFill>
              </a:rPr>
              <a:t>&gt;table(</a:t>
            </a:r>
            <a:r>
              <a:rPr lang="en-US" dirty="0" err="1">
                <a:solidFill>
                  <a:srgbClr val="002060"/>
                </a:solidFill>
              </a:rPr>
              <a:t>actual,predict</a:t>
            </a:r>
            <a:r>
              <a:rPr lang="en-US" dirty="0">
                <a:solidFill>
                  <a:srgbClr val="002060"/>
                </a:solidFill>
              </a:rPr>
              <a:t>)</a:t>
            </a:r>
          </a:p>
          <a:p>
            <a:r>
              <a:rPr lang="en-US" dirty="0"/>
              <a:t>                     </a:t>
            </a:r>
            <a:r>
              <a:rPr lang="en-US" dirty="0" smtClean="0"/>
              <a:t> predict</a:t>
            </a:r>
            <a:endParaRPr lang="en-US" dirty="0"/>
          </a:p>
          <a:p>
            <a:r>
              <a:rPr lang="en-US" dirty="0"/>
              <a:t> actual            Actual False   Actual True </a:t>
            </a:r>
          </a:p>
          <a:p>
            <a:r>
              <a:rPr lang="en-US" dirty="0"/>
              <a:t>    False.               </a:t>
            </a:r>
            <a:r>
              <a:rPr lang="en-US" dirty="0" smtClean="0"/>
              <a:t>3102                   155</a:t>
            </a:r>
            <a:endParaRPr lang="en-US" dirty="0"/>
          </a:p>
          <a:p>
            <a:r>
              <a:rPr lang="en-US" dirty="0"/>
              <a:t>    True.                 </a:t>
            </a:r>
            <a:r>
              <a:rPr lang="en-US" dirty="0" smtClean="0"/>
              <a:t>972                     276</a:t>
            </a:r>
            <a:endParaRPr lang="en-US" dirty="0"/>
          </a:p>
          <a:p>
            <a:r>
              <a:rPr lang="en-US" dirty="0">
                <a:solidFill>
                  <a:srgbClr val="002060"/>
                </a:solidFill>
              </a:rPr>
              <a:t>&gt;</a:t>
            </a:r>
            <a:r>
              <a:rPr lang="en-US" dirty="0" err="1">
                <a:solidFill>
                  <a:srgbClr val="002060"/>
                </a:solidFill>
              </a:rPr>
              <a:t>conf_mtx</a:t>
            </a:r>
            <a:r>
              <a:rPr lang="en-US" dirty="0">
                <a:solidFill>
                  <a:srgbClr val="002060"/>
                </a:solidFill>
              </a:rPr>
              <a:t>=</a:t>
            </a:r>
            <a:r>
              <a:rPr lang="en-US" dirty="0" err="1">
                <a:solidFill>
                  <a:srgbClr val="002060"/>
                </a:solidFill>
              </a:rPr>
              <a:t>data.frame</a:t>
            </a:r>
            <a:r>
              <a:rPr lang="en-US" dirty="0">
                <a:solidFill>
                  <a:srgbClr val="002060"/>
                </a:solidFill>
              </a:rPr>
              <a:t>(table(</a:t>
            </a:r>
            <a:r>
              <a:rPr lang="en-US" dirty="0" err="1">
                <a:solidFill>
                  <a:srgbClr val="002060"/>
                </a:solidFill>
              </a:rPr>
              <a:t>actual,predicted</a:t>
            </a:r>
            <a:r>
              <a:rPr lang="en-US" dirty="0">
                <a:solidFill>
                  <a:srgbClr val="002060"/>
                </a:solidFill>
              </a:rPr>
              <a:t>))</a:t>
            </a:r>
          </a:p>
          <a:p>
            <a:r>
              <a:rPr lang="en-US" dirty="0">
                <a:solidFill>
                  <a:srgbClr val="002060"/>
                </a:solidFill>
              </a:rPr>
              <a:t>&gt;accuracy=sum(</a:t>
            </a:r>
            <a:r>
              <a:rPr lang="en-US" dirty="0" err="1">
                <a:solidFill>
                  <a:srgbClr val="002060"/>
                </a:solidFill>
              </a:rPr>
              <a:t>diag</a:t>
            </a:r>
            <a:r>
              <a:rPr lang="en-US" dirty="0">
                <a:solidFill>
                  <a:srgbClr val="002060"/>
                </a:solidFill>
              </a:rPr>
              <a:t>(</a:t>
            </a:r>
            <a:r>
              <a:rPr lang="en-US" dirty="0" err="1">
                <a:solidFill>
                  <a:srgbClr val="002060"/>
                </a:solidFill>
              </a:rPr>
              <a:t>conf_mtx</a:t>
            </a:r>
            <a:r>
              <a:rPr lang="en-US" dirty="0">
                <a:solidFill>
                  <a:srgbClr val="002060"/>
                </a:solidFill>
              </a:rPr>
              <a:t>))/n</a:t>
            </a:r>
          </a:p>
          <a:p>
            <a:r>
              <a:rPr lang="en-US" dirty="0" smtClean="0"/>
              <a:t>[</a:t>
            </a:r>
            <a:endParaRPr lang="en-US" dirty="0"/>
          </a:p>
        </p:txBody>
      </p:sp>
      <p:sp>
        <p:nvSpPr>
          <p:cNvPr id="4" name="Rectangle 3"/>
          <p:cNvSpPr/>
          <p:nvPr/>
        </p:nvSpPr>
        <p:spPr>
          <a:xfrm>
            <a:off x="552900" y="5357416"/>
            <a:ext cx="1566845" cy="3836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t>
            </a:r>
            <a:r>
              <a:rPr lang="en-US" dirty="0" smtClean="0"/>
              <a:t>1</a:t>
            </a:r>
            <a:r>
              <a:rPr lang="en-US" dirty="0"/>
              <a:t>] </a:t>
            </a:r>
            <a:r>
              <a:rPr lang="en-US" dirty="0" smtClean="0"/>
              <a:t>0.6950617</a:t>
            </a:r>
            <a:endParaRPr lang="en-US" dirty="0"/>
          </a:p>
        </p:txBody>
      </p:sp>
    </p:spTree>
    <p:extLst>
      <p:ext uri="{BB962C8B-B14F-4D97-AF65-F5344CB8AC3E}">
        <p14:creationId xmlns:p14="http://schemas.microsoft.com/office/powerpoint/2010/main" val="7080122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999" cy="461665"/>
          </a:xfrm>
          <a:prstGeom prst="rect">
            <a:avLst/>
          </a:prstGeom>
        </p:spPr>
        <p:txBody>
          <a:bodyPr wrap="square">
            <a:spAutoFit/>
          </a:bodyPr>
          <a:lstStyle/>
          <a:p>
            <a:pPr algn="ctr"/>
            <a:r>
              <a:rPr lang="en-US" sz="2400" dirty="0" smtClean="0"/>
              <a:t>Logistic regression taking Proposed Destination as Response variable </a:t>
            </a:r>
            <a:endParaRPr lang="en-US" sz="2400" dirty="0"/>
          </a:p>
        </p:txBody>
      </p:sp>
      <p:sp>
        <p:nvSpPr>
          <p:cNvPr id="4" name="TextBox 3"/>
          <p:cNvSpPr txBox="1"/>
          <p:nvPr/>
        </p:nvSpPr>
        <p:spPr>
          <a:xfrm>
            <a:off x="174175" y="486897"/>
            <a:ext cx="11887200" cy="861774"/>
          </a:xfrm>
          <a:prstGeom prst="rect">
            <a:avLst/>
          </a:prstGeom>
          <a:noFill/>
          <a:ln>
            <a:solidFill>
              <a:srgbClr val="FF0000"/>
            </a:solidFill>
          </a:ln>
        </p:spPr>
        <p:txBody>
          <a:bodyPr wrap="square" rtlCol="0">
            <a:spAutoFit/>
          </a:bodyPr>
          <a:lstStyle/>
          <a:p>
            <a:r>
              <a:rPr lang="en-US" sz="1600" dirty="0">
                <a:solidFill>
                  <a:srgbClr val="002060"/>
                </a:solidFill>
              </a:rPr>
              <a:t>&gt;</a:t>
            </a:r>
            <a:r>
              <a:rPr lang="en-US" sz="1600" dirty="0" err="1">
                <a:solidFill>
                  <a:srgbClr val="002060"/>
                </a:solidFill>
              </a:rPr>
              <a:t>fitnew</a:t>
            </a:r>
            <a:r>
              <a:rPr lang="en-US" sz="1600" dirty="0">
                <a:solidFill>
                  <a:srgbClr val="002060"/>
                </a:solidFill>
              </a:rPr>
              <a:t>=</a:t>
            </a:r>
            <a:r>
              <a:rPr lang="en-US" sz="1600" dirty="0" err="1">
                <a:solidFill>
                  <a:srgbClr val="002060"/>
                </a:solidFill>
              </a:rPr>
              <a:t>glm</a:t>
            </a:r>
            <a:r>
              <a:rPr lang="en-US" sz="1600" dirty="0">
                <a:solidFill>
                  <a:srgbClr val="002060"/>
                </a:solidFill>
              </a:rPr>
              <a:t>(x$PROP_DEST~main$time+main$day+main$x_int+main$road+main$Inj+main$county+main$collision1+main$collision2+main$intersect,family="binomial")</a:t>
            </a:r>
          </a:p>
          <a:p>
            <a:r>
              <a:rPr lang="en-US" sz="1600" dirty="0">
                <a:solidFill>
                  <a:srgbClr val="002060"/>
                </a:solidFill>
              </a:rPr>
              <a:t>&gt; summary(</a:t>
            </a:r>
            <a:r>
              <a:rPr lang="en-US" sz="1600" dirty="0" err="1">
                <a:solidFill>
                  <a:srgbClr val="002060"/>
                </a:solidFill>
              </a:rPr>
              <a:t>fitnew</a:t>
            </a:r>
            <a:r>
              <a:rPr lang="en-US" sz="1600" dirty="0">
                <a:solidFill>
                  <a:srgbClr val="002060"/>
                </a:solidFill>
              </a:rPr>
              <a:t>)</a:t>
            </a:r>
          </a:p>
        </p:txBody>
      </p:sp>
      <p:sp>
        <p:nvSpPr>
          <p:cNvPr id="5" name="TextBox 4"/>
          <p:cNvSpPr txBox="1"/>
          <p:nvPr/>
        </p:nvSpPr>
        <p:spPr>
          <a:xfrm>
            <a:off x="174175" y="1348671"/>
            <a:ext cx="11523020" cy="5262979"/>
          </a:xfrm>
          <a:prstGeom prst="rect">
            <a:avLst/>
          </a:prstGeom>
          <a:noFill/>
        </p:spPr>
        <p:txBody>
          <a:bodyPr wrap="square" rtlCol="0">
            <a:spAutoFit/>
          </a:bodyPr>
          <a:lstStyle/>
          <a:p>
            <a:r>
              <a:rPr lang="en-US" sz="1200" dirty="0"/>
              <a:t>Call:</a:t>
            </a:r>
          </a:p>
          <a:p>
            <a:r>
              <a:rPr lang="en-US" sz="1200" dirty="0" err="1"/>
              <a:t>glm</a:t>
            </a:r>
            <a:r>
              <a:rPr lang="en-US" sz="1200" dirty="0"/>
              <a:t>(formula = </a:t>
            </a:r>
            <a:r>
              <a:rPr lang="en-US" sz="1200" dirty="0" err="1"/>
              <a:t>x$PROP_DEST</a:t>
            </a:r>
            <a:r>
              <a:rPr lang="en-US" sz="1200" dirty="0"/>
              <a:t> ~ </a:t>
            </a:r>
            <a:r>
              <a:rPr lang="en-US" sz="1200" dirty="0" err="1"/>
              <a:t>main$time</a:t>
            </a:r>
            <a:r>
              <a:rPr lang="en-US" sz="1200" dirty="0"/>
              <a:t> + </a:t>
            </a:r>
            <a:r>
              <a:rPr lang="en-US" sz="1200" dirty="0" err="1"/>
              <a:t>main$day</a:t>
            </a:r>
            <a:r>
              <a:rPr lang="en-US" sz="1200" dirty="0"/>
              <a:t> + </a:t>
            </a:r>
            <a:r>
              <a:rPr lang="en-US" sz="1200" dirty="0" err="1"/>
              <a:t>main$x_int</a:t>
            </a:r>
            <a:r>
              <a:rPr lang="en-US" sz="1200" dirty="0"/>
              <a:t> + </a:t>
            </a:r>
            <a:r>
              <a:rPr lang="en-US" sz="1200" dirty="0" err="1" smtClean="0"/>
              <a:t>main$road</a:t>
            </a:r>
            <a:r>
              <a:rPr lang="en-US" sz="1200" dirty="0" smtClean="0"/>
              <a:t> </a:t>
            </a:r>
            <a:r>
              <a:rPr lang="en-US" sz="1200" dirty="0"/>
              <a:t>+ </a:t>
            </a:r>
            <a:r>
              <a:rPr lang="en-US" sz="1200" dirty="0" err="1"/>
              <a:t>main$Inj</a:t>
            </a:r>
            <a:r>
              <a:rPr lang="en-US" sz="1200" dirty="0"/>
              <a:t> + </a:t>
            </a:r>
            <a:r>
              <a:rPr lang="en-US" sz="1200" dirty="0" err="1"/>
              <a:t>main$county</a:t>
            </a:r>
            <a:r>
              <a:rPr lang="en-US" sz="1200" dirty="0"/>
              <a:t> + main$collision1 + main$collision2 + </a:t>
            </a:r>
            <a:r>
              <a:rPr lang="en-US" sz="1200" dirty="0" err="1" smtClean="0"/>
              <a:t>main$intersect</a:t>
            </a:r>
            <a:r>
              <a:rPr lang="en-US" sz="1200" dirty="0"/>
              <a:t>, family = "binomial")</a:t>
            </a:r>
          </a:p>
          <a:p>
            <a:r>
              <a:rPr lang="en-US" sz="1200" dirty="0"/>
              <a:t> </a:t>
            </a:r>
          </a:p>
          <a:p>
            <a:r>
              <a:rPr lang="en-US" sz="1200" dirty="0"/>
              <a:t>Deviance Residuals: </a:t>
            </a:r>
          </a:p>
          <a:p>
            <a:r>
              <a:rPr lang="en-US" sz="1200" dirty="0"/>
              <a:t>    Min       1Q   Median       3Q      Max  </a:t>
            </a:r>
          </a:p>
          <a:p>
            <a:r>
              <a:rPr lang="en-US" sz="1200" dirty="0"/>
              <a:t>-2.6829  -0.1609   0.2923   0.3746   3.0843  </a:t>
            </a:r>
            <a:endParaRPr lang="en-US" sz="1600" dirty="0"/>
          </a:p>
          <a:p>
            <a:r>
              <a:rPr lang="en-US" sz="1200" dirty="0"/>
              <a:t>Coefficients:</a:t>
            </a:r>
          </a:p>
          <a:p>
            <a:pPr algn="just"/>
            <a:r>
              <a:rPr lang="en-US" sz="1200" dirty="0"/>
              <a:t>                  </a:t>
            </a:r>
            <a:r>
              <a:rPr lang="en-US" sz="1200" dirty="0" smtClean="0"/>
              <a:t>             Estimate              Std</a:t>
            </a:r>
            <a:r>
              <a:rPr lang="en-US" sz="1200" dirty="0"/>
              <a:t>. Error </a:t>
            </a:r>
            <a:r>
              <a:rPr lang="en-US" sz="1200" dirty="0" smtClean="0"/>
              <a:t>             z </a:t>
            </a:r>
            <a:r>
              <a:rPr lang="en-US" sz="1200" dirty="0"/>
              <a:t>value </a:t>
            </a:r>
            <a:r>
              <a:rPr lang="en-US" sz="1200" dirty="0" smtClean="0"/>
              <a:t>        </a:t>
            </a:r>
            <a:r>
              <a:rPr lang="en-US" sz="1200" dirty="0" err="1" smtClean="0"/>
              <a:t>Pr</a:t>
            </a:r>
            <a:r>
              <a:rPr lang="en-US" sz="1200" dirty="0"/>
              <a:t>(&gt;|z|)    </a:t>
            </a:r>
          </a:p>
          <a:p>
            <a:r>
              <a:rPr lang="en-US" sz="1200" dirty="0"/>
              <a:t>(Intercept)     </a:t>
            </a:r>
            <a:r>
              <a:rPr lang="en-US" sz="1200" dirty="0" smtClean="0"/>
              <a:t>        </a:t>
            </a:r>
            <a:r>
              <a:rPr lang="en-US" sz="1200" dirty="0"/>
              <a:t>9.904e+00 </a:t>
            </a:r>
            <a:r>
              <a:rPr lang="en-US" sz="1200" dirty="0" smtClean="0"/>
              <a:t>         3.197e-01           30.975          &lt; </a:t>
            </a:r>
            <a:r>
              <a:rPr lang="en-US" sz="1200" dirty="0"/>
              <a:t>2e-16 ***</a:t>
            </a:r>
          </a:p>
          <a:p>
            <a:r>
              <a:rPr lang="en-US" sz="1200" dirty="0" err="1"/>
              <a:t>main$time</a:t>
            </a:r>
            <a:r>
              <a:rPr lang="en-US" sz="1200" dirty="0"/>
              <a:t>      </a:t>
            </a:r>
            <a:r>
              <a:rPr lang="en-US" sz="1200" dirty="0" smtClean="0"/>
              <a:t>       </a:t>
            </a:r>
            <a:r>
              <a:rPr lang="en-US" sz="1200" dirty="0"/>
              <a:t>5.690e-02 </a:t>
            </a:r>
            <a:r>
              <a:rPr lang="en-US" sz="1200" dirty="0" smtClean="0"/>
              <a:t>         </a:t>
            </a:r>
            <a:r>
              <a:rPr lang="en-US" sz="1200" dirty="0"/>
              <a:t>2.607e-02   </a:t>
            </a:r>
            <a:r>
              <a:rPr lang="en-US" sz="1200" dirty="0" smtClean="0"/>
              <a:t>           2.183           0.0291 </a:t>
            </a:r>
            <a:r>
              <a:rPr lang="en-US" sz="1200" dirty="0"/>
              <a:t>*  </a:t>
            </a:r>
          </a:p>
          <a:p>
            <a:r>
              <a:rPr lang="en-US" sz="1200" dirty="0" err="1"/>
              <a:t>main$day</a:t>
            </a:r>
            <a:r>
              <a:rPr lang="en-US" sz="1200" dirty="0"/>
              <a:t>       </a:t>
            </a:r>
            <a:r>
              <a:rPr lang="en-US" sz="1200" dirty="0" smtClean="0"/>
              <a:t>        2.693e-03          1.873e-02              0.144           0.8857    </a:t>
            </a:r>
            <a:endParaRPr lang="en-US" sz="1200" dirty="0"/>
          </a:p>
          <a:p>
            <a:r>
              <a:rPr lang="en-US" sz="1200" dirty="0" err="1"/>
              <a:t>main$x_int</a:t>
            </a:r>
            <a:r>
              <a:rPr lang="en-US" sz="1200" dirty="0"/>
              <a:t>     </a:t>
            </a:r>
            <a:r>
              <a:rPr lang="en-US" sz="1200" dirty="0" smtClean="0"/>
              <a:t>      </a:t>
            </a:r>
            <a:r>
              <a:rPr lang="en-US" sz="1200" dirty="0"/>
              <a:t>-1.299e-01  </a:t>
            </a:r>
            <a:r>
              <a:rPr lang="en-US" sz="1200" dirty="0" smtClean="0"/>
              <a:t>        9.909e-02             -</a:t>
            </a:r>
            <a:r>
              <a:rPr lang="en-US" sz="1200" dirty="0"/>
              <a:t>1.311   </a:t>
            </a:r>
            <a:r>
              <a:rPr lang="en-US" sz="1200" dirty="0" smtClean="0"/>
              <a:t>        0.1897    </a:t>
            </a:r>
            <a:endParaRPr lang="en-US" sz="1200" dirty="0"/>
          </a:p>
          <a:p>
            <a:r>
              <a:rPr lang="en-US" sz="1200" dirty="0" err="1"/>
              <a:t>main$road</a:t>
            </a:r>
            <a:r>
              <a:rPr lang="en-US" sz="1200" dirty="0"/>
              <a:t>     </a:t>
            </a:r>
            <a:r>
              <a:rPr lang="en-US" sz="1200" dirty="0" smtClean="0"/>
              <a:t>        </a:t>
            </a:r>
            <a:r>
              <a:rPr lang="en-US" sz="1200" dirty="0"/>
              <a:t>5.565e-05 </a:t>
            </a:r>
            <a:r>
              <a:rPr lang="en-US" sz="1200" dirty="0" smtClean="0"/>
              <a:t>         8.258e-05              </a:t>
            </a:r>
            <a:r>
              <a:rPr lang="en-US" sz="1200" dirty="0"/>
              <a:t>0.674   </a:t>
            </a:r>
            <a:r>
              <a:rPr lang="en-US" sz="1200" dirty="0" smtClean="0"/>
              <a:t>        0.5004    </a:t>
            </a:r>
            <a:endParaRPr lang="en-US" sz="1200" dirty="0"/>
          </a:p>
          <a:p>
            <a:r>
              <a:rPr lang="en-US" sz="1200" dirty="0" err="1"/>
              <a:t>main$Inj</a:t>
            </a:r>
            <a:r>
              <a:rPr lang="en-US" sz="1200" dirty="0"/>
              <a:t>       </a:t>
            </a:r>
            <a:r>
              <a:rPr lang="en-US" sz="1200" dirty="0" smtClean="0"/>
              <a:t>        </a:t>
            </a:r>
            <a:r>
              <a:rPr lang="en-US" sz="1200" dirty="0"/>
              <a:t>-6.941e+00  </a:t>
            </a:r>
            <a:r>
              <a:rPr lang="en-US" sz="1200" dirty="0" smtClean="0"/>
              <a:t>        1.173e-01          </a:t>
            </a:r>
            <a:r>
              <a:rPr lang="en-US" sz="1200" dirty="0"/>
              <a:t>-</a:t>
            </a:r>
            <a:r>
              <a:rPr lang="en-US" sz="1200" dirty="0" smtClean="0"/>
              <a:t>59.156          </a:t>
            </a:r>
            <a:r>
              <a:rPr lang="en-US" sz="1200" dirty="0"/>
              <a:t>&lt; 2e-16 ***</a:t>
            </a:r>
          </a:p>
          <a:p>
            <a:r>
              <a:rPr lang="en-US" sz="1200" dirty="0" err="1"/>
              <a:t>main$county</a:t>
            </a:r>
            <a:r>
              <a:rPr lang="en-US" sz="1200" dirty="0"/>
              <a:t>    </a:t>
            </a:r>
            <a:r>
              <a:rPr lang="en-US" sz="1200" dirty="0" smtClean="0"/>
              <a:t>     </a:t>
            </a:r>
            <a:r>
              <a:rPr lang="en-US" sz="1200" dirty="0"/>
              <a:t>4.728e-03  </a:t>
            </a:r>
            <a:r>
              <a:rPr lang="en-US" sz="1200" dirty="0" smtClean="0"/>
              <a:t>        6.402e-03              </a:t>
            </a:r>
            <a:r>
              <a:rPr lang="en-US" sz="1200" dirty="0"/>
              <a:t>0.739   </a:t>
            </a:r>
            <a:r>
              <a:rPr lang="en-US" sz="1200" dirty="0" smtClean="0"/>
              <a:t>        0.4602    </a:t>
            </a:r>
            <a:endParaRPr lang="en-US" sz="1200" dirty="0"/>
          </a:p>
          <a:p>
            <a:r>
              <a:rPr lang="en-US" sz="1200" dirty="0" smtClean="0"/>
              <a:t>main$collision1   </a:t>
            </a:r>
            <a:r>
              <a:rPr lang="en-US" sz="1200" dirty="0"/>
              <a:t>-1.583e-01  </a:t>
            </a:r>
            <a:r>
              <a:rPr lang="en-US" sz="1200" dirty="0" smtClean="0"/>
              <a:t>        2.192e-02             </a:t>
            </a:r>
            <a:r>
              <a:rPr lang="en-US" sz="1200" dirty="0"/>
              <a:t>-7.223 </a:t>
            </a:r>
            <a:r>
              <a:rPr lang="en-US" sz="1200" dirty="0" smtClean="0"/>
              <a:t>      5.07e-13 </a:t>
            </a:r>
            <a:r>
              <a:rPr lang="en-US" sz="1200" dirty="0"/>
              <a:t>***</a:t>
            </a:r>
          </a:p>
          <a:p>
            <a:r>
              <a:rPr lang="en-US" sz="1200" dirty="0"/>
              <a:t>main$collision2 </a:t>
            </a:r>
            <a:r>
              <a:rPr lang="en-US" sz="1200" dirty="0" smtClean="0"/>
              <a:t>   </a:t>
            </a:r>
            <a:r>
              <a:rPr lang="en-US" sz="1200" dirty="0"/>
              <a:t>9.791e-02 </a:t>
            </a:r>
            <a:r>
              <a:rPr lang="en-US" sz="1200" dirty="0" smtClean="0"/>
              <a:t>         </a:t>
            </a:r>
            <a:r>
              <a:rPr lang="en-US" sz="1200" dirty="0"/>
              <a:t>4.031e-02  </a:t>
            </a:r>
            <a:r>
              <a:rPr lang="en-US" sz="1200" dirty="0" smtClean="0"/>
              <a:t>             </a:t>
            </a:r>
            <a:r>
              <a:rPr lang="en-US" sz="1200" dirty="0"/>
              <a:t>2.429  </a:t>
            </a:r>
            <a:r>
              <a:rPr lang="en-US" sz="1200" dirty="0" smtClean="0"/>
              <a:t>        </a:t>
            </a:r>
            <a:r>
              <a:rPr lang="en-US" sz="1200" dirty="0"/>
              <a:t>0.0152 *  </a:t>
            </a:r>
          </a:p>
          <a:p>
            <a:r>
              <a:rPr lang="en-US" sz="1200" dirty="0" err="1"/>
              <a:t>main$intersect</a:t>
            </a:r>
            <a:r>
              <a:rPr lang="en-US" sz="1200" dirty="0"/>
              <a:t>  </a:t>
            </a:r>
            <a:r>
              <a:rPr lang="en-US" sz="1200" dirty="0" smtClean="0"/>
              <a:t>  -</a:t>
            </a:r>
            <a:r>
              <a:rPr lang="en-US" sz="1200" dirty="0"/>
              <a:t>1.753e-06  </a:t>
            </a:r>
            <a:r>
              <a:rPr lang="en-US" sz="1200" dirty="0" smtClean="0"/>
              <a:t>        2.668e-05              -</a:t>
            </a:r>
            <a:r>
              <a:rPr lang="en-US" sz="1200" dirty="0"/>
              <a:t>0.066   </a:t>
            </a:r>
            <a:r>
              <a:rPr lang="en-US" sz="1200" dirty="0" smtClean="0"/>
              <a:t>       0.9476    </a:t>
            </a:r>
            <a:endParaRPr lang="en-US" sz="1200" dirty="0"/>
          </a:p>
          <a:p>
            <a:r>
              <a:rPr lang="en-US" sz="1200" dirty="0"/>
              <a:t>---</a:t>
            </a:r>
          </a:p>
          <a:p>
            <a:r>
              <a:rPr lang="en-US" sz="1200" dirty="0" err="1"/>
              <a:t>Signif</a:t>
            </a:r>
            <a:r>
              <a:rPr lang="en-US" sz="1200" dirty="0"/>
              <a:t>. codes:  0 ‘***’ 0.001 ‘**’ 0.01 ‘*’ 0.05 ‘.’ 0.1 ‘ ’ 1</a:t>
            </a:r>
          </a:p>
          <a:p>
            <a:r>
              <a:rPr lang="en-US" sz="1200" dirty="0"/>
              <a:t> </a:t>
            </a:r>
          </a:p>
          <a:p>
            <a:r>
              <a:rPr lang="en-US" sz="1200" dirty="0"/>
              <a:t>(Dispersion parameter for binomial family taken to be 1)</a:t>
            </a:r>
          </a:p>
          <a:p>
            <a:r>
              <a:rPr lang="en-US" sz="1200" dirty="0"/>
              <a:t> </a:t>
            </a:r>
          </a:p>
          <a:p>
            <a:r>
              <a:rPr lang="en-US" sz="1200" dirty="0"/>
              <a:t>  </a:t>
            </a:r>
            <a:r>
              <a:rPr lang="en-US" sz="1200" dirty="0" smtClean="0"/>
              <a:t>    </a:t>
            </a:r>
            <a:r>
              <a:rPr lang="en-US" sz="1200" dirty="0"/>
              <a:t>Null deviance: 21611.1  on 16262  degrees of freedom</a:t>
            </a:r>
          </a:p>
          <a:p>
            <a:r>
              <a:rPr lang="en-US" sz="1200" dirty="0"/>
              <a:t>Residual deviance:  5659.7  on 16253  degrees of freedom</a:t>
            </a:r>
          </a:p>
          <a:p>
            <a:r>
              <a:rPr lang="en-US" sz="1200" dirty="0"/>
              <a:t>AIC: </a:t>
            </a:r>
            <a:r>
              <a:rPr lang="en-US" sz="1200" dirty="0" smtClean="0"/>
              <a:t>5679.7</a:t>
            </a:r>
          </a:p>
          <a:p>
            <a:r>
              <a:rPr lang="en-US" sz="1200" dirty="0" smtClean="0"/>
              <a:t>Number </a:t>
            </a:r>
            <a:r>
              <a:rPr lang="en-US" sz="1200" dirty="0"/>
              <a:t>of Fisher Scoring iterations: 7</a:t>
            </a:r>
          </a:p>
          <a:p>
            <a:r>
              <a:rPr lang="en-US" sz="1200" dirty="0"/>
              <a:t> </a:t>
            </a:r>
            <a:endParaRPr lang="en-US" dirty="0"/>
          </a:p>
        </p:txBody>
      </p:sp>
    </p:spTree>
    <p:extLst>
      <p:ext uri="{BB962C8B-B14F-4D97-AF65-F5344CB8AC3E}">
        <p14:creationId xmlns:p14="http://schemas.microsoft.com/office/powerpoint/2010/main" val="18956645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400110"/>
          </a:xfrm>
          <a:prstGeom prst="rect">
            <a:avLst/>
          </a:prstGeom>
        </p:spPr>
        <p:txBody>
          <a:bodyPr wrap="square">
            <a:spAutoFit/>
          </a:bodyPr>
          <a:lstStyle/>
          <a:p>
            <a:pPr algn="ctr"/>
            <a:r>
              <a:rPr lang="en-US" sz="2000" dirty="0" smtClean="0"/>
              <a:t>Using highly correlated or significant predictors and developing better model  </a:t>
            </a:r>
          </a:p>
        </p:txBody>
      </p:sp>
      <p:sp>
        <p:nvSpPr>
          <p:cNvPr id="3" name="TextBox 2"/>
          <p:cNvSpPr txBox="1"/>
          <p:nvPr/>
        </p:nvSpPr>
        <p:spPr>
          <a:xfrm>
            <a:off x="570016" y="522518"/>
            <a:ext cx="10117777" cy="5755422"/>
          </a:xfrm>
          <a:prstGeom prst="rect">
            <a:avLst/>
          </a:prstGeom>
          <a:noFill/>
        </p:spPr>
        <p:txBody>
          <a:bodyPr wrap="square" rtlCol="0">
            <a:spAutoFit/>
          </a:bodyPr>
          <a:lstStyle/>
          <a:p>
            <a:r>
              <a:rPr lang="en-US" sz="1600" dirty="0"/>
              <a:t> </a:t>
            </a:r>
          </a:p>
          <a:p>
            <a:endParaRPr lang="en-US" sz="1600" dirty="0" smtClean="0"/>
          </a:p>
          <a:p>
            <a:r>
              <a:rPr lang="en-US" sz="1600" dirty="0" smtClean="0"/>
              <a:t>Call</a:t>
            </a:r>
            <a:r>
              <a:rPr lang="en-US" sz="1600" dirty="0"/>
              <a:t>:</a:t>
            </a:r>
          </a:p>
          <a:p>
            <a:r>
              <a:rPr lang="en-US" sz="1600" dirty="0" err="1"/>
              <a:t>glm</a:t>
            </a:r>
            <a:r>
              <a:rPr lang="en-US" sz="1600" dirty="0"/>
              <a:t>(formula = </a:t>
            </a:r>
            <a:r>
              <a:rPr lang="en-US" sz="1600" dirty="0" err="1"/>
              <a:t>main$Prop</a:t>
            </a:r>
            <a:r>
              <a:rPr lang="en-US" sz="1600" dirty="0"/>
              <a:t> ~ </a:t>
            </a:r>
            <a:r>
              <a:rPr lang="en-US" sz="1600" dirty="0" err="1"/>
              <a:t>main$Inj</a:t>
            </a:r>
            <a:r>
              <a:rPr lang="en-US" sz="1600" dirty="0"/>
              <a:t> + </a:t>
            </a:r>
            <a:r>
              <a:rPr lang="en-US" sz="1600" dirty="0" err="1"/>
              <a:t>main$time</a:t>
            </a:r>
            <a:r>
              <a:rPr lang="en-US" sz="1600" dirty="0"/>
              <a:t> + main$collision1</a:t>
            </a:r>
            <a:r>
              <a:rPr lang="en-US" sz="1600" dirty="0" smtClean="0"/>
              <a:t>)</a:t>
            </a:r>
          </a:p>
          <a:p>
            <a:r>
              <a:rPr lang="en-US" sz="1600" dirty="0"/>
              <a:t> </a:t>
            </a:r>
          </a:p>
          <a:p>
            <a:r>
              <a:rPr lang="en-US" sz="1600" dirty="0"/>
              <a:t>Deviance Residuals: </a:t>
            </a:r>
          </a:p>
          <a:p>
            <a:r>
              <a:rPr lang="en-US" sz="1600" dirty="0"/>
              <a:t>     Min        1Q    Median        3Q       Max  </a:t>
            </a:r>
          </a:p>
          <a:p>
            <a:r>
              <a:rPr lang="en-US" sz="1600" dirty="0"/>
              <a:t>-0.97181  -0.00835   0.04758   0.06713   0.99886  </a:t>
            </a:r>
          </a:p>
          <a:p>
            <a:r>
              <a:rPr lang="en-US" sz="1600" dirty="0"/>
              <a:t> </a:t>
            </a:r>
          </a:p>
          <a:p>
            <a:r>
              <a:rPr lang="en-US" sz="1600" dirty="0"/>
              <a:t>Coefficients:</a:t>
            </a:r>
          </a:p>
          <a:p>
            <a:r>
              <a:rPr lang="en-US" sz="1600" dirty="0"/>
              <a:t>                 </a:t>
            </a:r>
            <a:r>
              <a:rPr lang="en-US" sz="1600" dirty="0" smtClean="0"/>
              <a:t>                  </a:t>
            </a:r>
            <a:r>
              <a:rPr lang="en-US" sz="1600" dirty="0"/>
              <a:t>Estimate </a:t>
            </a:r>
            <a:r>
              <a:rPr lang="en-US" sz="1600" dirty="0" smtClean="0"/>
              <a:t>          Std</a:t>
            </a:r>
            <a:r>
              <a:rPr lang="en-US" sz="1600" dirty="0"/>
              <a:t>. Error  </a:t>
            </a:r>
            <a:r>
              <a:rPr lang="en-US" sz="1600" dirty="0" smtClean="0"/>
              <a:t>        t </a:t>
            </a:r>
            <a:r>
              <a:rPr lang="en-US" sz="1600" dirty="0"/>
              <a:t>value </a:t>
            </a:r>
            <a:r>
              <a:rPr lang="en-US" sz="1600" dirty="0" smtClean="0"/>
              <a:t>        </a:t>
            </a:r>
            <a:r>
              <a:rPr lang="en-US" sz="1600" dirty="0" err="1" smtClean="0"/>
              <a:t>Pr</a:t>
            </a:r>
            <a:r>
              <a:rPr lang="en-US" sz="1600" dirty="0"/>
              <a:t>(&gt;|t|)    </a:t>
            </a:r>
          </a:p>
          <a:p>
            <a:r>
              <a:rPr lang="en-US" sz="1600" dirty="0"/>
              <a:t>(</a:t>
            </a:r>
            <a:r>
              <a:rPr lang="en-US" sz="1600" dirty="0" smtClean="0"/>
              <a:t>Intercept)             2.8856053         </a:t>
            </a:r>
            <a:r>
              <a:rPr lang="en-US" sz="1600" dirty="0"/>
              <a:t>0.0071684  </a:t>
            </a:r>
            <a:r>
              <a:rPr lang="en-US" sz="1600" dirty="0" smtClean="0"/>
              <a:t>      402.546       &lt; </a:t>
            </a:r>
            <a:r>
              <a:rPr lang="en-US" sz="1600" dirty="0"/>
              <a:t>2e-16 ***</a:t>
            </a:r>
          </a:p>
          <a:p>
            <a:r>
              <a:rPr lang="en-US" sz="1600" dirty="0" err="1"/>
              <a:t>main$Inj</a:t>
            </a:r>
            <a:r>
              <a:rPr lang="en-US" sz="1600" dirty="0"/>
              <a:t>       </a:t>
            </a:r>
            <a:r>
              <a:rPr lang="en-US" sz="1600" dirty="0" smtClean="0"/>
              <a:t>        -</a:t>
            </a:r>
            <a:r>
              <a:rPr lang="en-US" sz="1600" dirty="0"/>
              <a:t>0.9221195 </a:t>
            </a:r>
            <a:r>
              <a:rPr lang="en-US" sz="1600" dirty="0" smtClean="0"/>
              <a:t>        0.0033998       </a:t>
            </a:r>
            <a:r>
              <a:rPr lang="en-US" sz="1600" dirty="0"/>
              <a:t>-271.227  </a:t>
            </a:r>
            <a:r>
              <a:rPr lang="en-US" sz="1600" dirty="0" smtClean="0"/>
              <a:t>     &lt; </a:t>
            </a:r>
            <a:r>
              <a:rPr lang="en-US" sz="1600" dirty="0"/>
              <a:t>2e-16 ***</a:t>
            </a:r>
          </a:p>
          <a:p>
            <a:r>
              <a:rPr lang="en-US" sz="1600" dirty="0" err="1"/>
              <a:t>main$time</a:t>
            </a:r>
            <a:r>
              <a:rPr lang="en-US" sz="1600" dirty="0"/>
              <a:t>        </a:t>
            </a:r>
            <a:r>
              <a:rPr lang="en-US" sz="1600" dirty="0" smtClean="0"/>
              <a:t>     0.0024021          0.0010825            </a:t>
            </a:r>
            <a:r>
              <a:rPr lang="en-US" sz="1600" dirty="0"/>
              <a:t>2.219  </a:t>
            </a:r>
            <a:r>
              <a:rPr lang="en-US" sz="1600" dirty="0" smtClean="0"/>
              <a:t>      0.0265 </a:t>
            </a:r>
            <a:r>
              <a:rPr lang="en-US" sz="1600" dirty="0"/>
              <a:t>*  </a:t>
            </a:r>
          </a:p>
          <a:p>
            <a:r>
              <a:rPr lang="en-US" sz="1600" dirty="0"/>
              <a:t>main$collision1 </a:t>
            </a:r>
            <a:r>
              <a:rPr lang="en-US" sz="1600" dirty="0" smtClean="0"/>
              <a:t>  -</a:t>
            </a:r>
            <a:r>
              <a:rPr lang="en-US" sz="1600" dirty="0"/>
              <a:t>0.0060892 </a:t>
            </a:r>
            <a:r>
              <a:rPr lang="en-US" sz="1600" dirty="0" smtClean="0"/>
              <a:t>         </a:t>
            </a:r>
            <a:r>
              <a:rPr lang="en-US" sz="1600" dirty="0"/>
              <a:t>0.0008453 </a:t>
            </a:r>
            <a:r>
              <a:rPr lang="en-US" sz="1600" dirty="0" smtClean="0"/>
              <a:t>          -</a:t>
            </a:r>
            <a:r>
              <a:rPr lang="en-US" sz="1600" dirty="0"/>
              <a:t>7.203 </a:t>
            </a:r>
            <a:r>
              <a:rPr lang="en-US" sz="1600" dirty="0" smtClean="0"/>
              <a:t>      6.14e-13 </a:t>
            </a:r>
            <a:r>
              <a:rPr lang="en-US" sz="1600" dirty="0"/>
              <a:t>***</a:t>
            </a:r>
          </a:p>
          <a:p>
            <a:r>
              <a:rPr lang="en-US" sz="1600" dirty="0" smtClean="0"/>
              <a:t>--- </a:t>
            </a:r>
            <a:endParaRPr lang="en-US" sz="1600" dirty="0"/>
          </a:p>
          <a:p>
            <a:r>
              <a:rPr lang="en-US" sz="1600" dirty="0" err="1"/>
              <a:t>Signif</a:t>
            </a:r>
            <a:r>
              <a:rPr lang="en-US" sz="1600" dirty="0"/>
              <a:t>. codes:  0 ‘***’ 0.001 ‘**’ 0.01 ‘*’ 0.05 ‘.’ 0.1 ‘ ’ 1</a:t>
            </a:r>
          </a:p>
          <a:p>
            <a:r>
              <a:rPr lang="en-US" sz="1600" dirty="0"/>
              <a:t> </a:t>
            </a:r>
          </a:p>
          <a:p>
            <a:r>
              <a:rPr lang="en-US" sz="1600" dirty="0"/>
              <a:t>(Dispersion parameter for </a:t>
            </a:r>
            <a:r>
              <a:rPr lang="en-US" sz="1600" dirty="0" err="1"/>
              <a:t>gaussian</a:t>
            </a:r>
            <a:r>
              <a:rPr lang="en-US" sz="1600" dirty="0"/>
              <a:t> family taken to be 0.04200767)</a:t>
            </a:r>
          </a:p>
          <a:p>
            <a:r>
              <a:rPr lang="en-US" sz="1600" dirty="0"/>
              <a:t> </a:t>
            </a:r>
            <a:r>
              <a:rPr lang="en-US" sz="1600" dirty="0" smtClean="0"/>
              <a:t>    </a:t>
            </a:r>
            <a:r>
              <a:rPr lang="en-US" sz="1600" dirty="0"/>
              <a:t>Null deviance: 3834.4  on 16262  degrees of freedom</a:t>
            </a:r>
          </a:p>
          <a:p>
            <a:r>
              <a:rPr lang="en-US" sz="1600" dirty="0"/>
              <a:t>Residual deviance:  683.0  on 16259  degrees of freedom</a:t>
            </a:r>
          </a:p>
          <a:p>
            <a:r>
              <a:rPr lang="en-US" sz="1600" dirty="0"/>
              <a:t>AIC: -</a:t>
            </a:r>
            <a:r>
              <a:rPr lang="en-US" sz="1600" dirty="0" smtClean="0"/>
              <a:t>5393.7</a:t>
            </a:r>
            <a:r>
              <a:rPr lang="en-US" sz="1600" dirty="0"/>
              <a:t> </a:t>
            </a:r>
          </a:p>
          <a:p>
            <a:r>
              <a:rPr lang="en-US" sz="1600" dirty="0"/>
              <a:t>Number of Fisher Scoring iterations: 2</a:t>
            </a:r>
          </a:p>
        </p:txBody>
      </p:sp>
      <p:sp>
        <p:nvSpPr>
          <p:cNvPr id="4" name="Rectangle 3"/>
          <p:cNvSpPr/>
          <p:nvPr/>
        </p:nvSpPr>
        <p:spPr>
          <a:xfrm>
            <a:off x="570016" y="400110"/>
            <a:ext cx="7481455" cy="720436"/>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r>
              <a:rPr lang="en-US">
                <a:solidFill>
                  <a:srgbClr val="002060"/>
                </a:solidFill>
              </a:rPr>
              <a:t>&gt; summary(glm(main$Prop~main$Inj+main$time+main$collision1))</a:t>
            </a:r>
            <a:endParaRPr lang="en-US" dirty="0">
              <a:solidFill>
                <a:srgbClr val="002060"/>
              </a:solidFill>
            </a:endParaRPr>
          </a:p>
        </p:txBody>
      </p:sp>
    </p:spTree>
    <p:extLst>
      <p:ext uri="{BB962C8B-B14F-4D97-AF65-F5344CB8AC3E}">
        <p14:creationId xmlns:p14="http://schemas.microsoft.com/office/powerpoint/2010/main" val="74283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95000"/>
                    <a:lumOff val="5000"/>
                  </a:schemeClr>
                </a:solidFill>
              </a:rPr>
              <a:t>POISSON’S REGRESSION</a:t>
            </a:r>
            <a:endParaRPr lang="en-US" dirty="0">
              <a:solidFill>
                <a:schemeClr val="tx1">
                  <a:lumMod val="95000"/>
                  <a:lumOff val="5000"/>
                </a:schemeClr>
              </a:solidFill>
            </a:endParaRPr>
          </a:p>
        </p:txBody>
      </p:sp>
      <p:sp>
        <p:nvSpPr>
          <p:cNvPr id="4" name="Vertical Text Placeholder 3"/>
          <p:cNvSpPr txBox="1">
            <a:spLocks noGrp="1"/>
          </p:cNvSpPr>
          <p:nvPr>
            <p:ph type="body" orient="vert" idx="1"/>
          </p:nvPr>
        </p:nvSpPr>
        <p:spPr>
          <a:xfrm rot="16200000">
            <a:off x="4370064" y="-1239793"/>
            <a:ext cx="3303468" cy="9926051"/>
          </a:xfrm>
          <a:prstGeom prst="rect">
            <a:avLst/>
          </a:prstGeom>
          <a:noFill/>
        </p:spPr>
        <p:txBody>
          <a:bodyPr wrap="square" rtlCol="0">
            <a:spAutoFit/>
          </a:bodyPr>
          <a:lstStyle/>
          <a:p>
            <a:pPr>
              <a:buFont typeface="Wingdings" charset="2"/>
              <a:buChar char="q"/>
            </a:pPr>
            <a:r>
              <a:rPr lang="en-US" dirty="0" smtClean="0">
                <a:solidFill>
                  <a:schemeClr val="tx1"/>
                </a:solidFill>
              </a:rPr>
              <a:t>A Poisson regression model allows you to model the relationship between a Poisson distributed response variable and one or more explanatory variables. It is suitable for modelling the number of </a:t>
            </a:r>
            <a:r>
              <a:rPr lang="en-US" i="1" dirty="0" smtClean="0">
                <a:solidFill>
                  <a:schemeClr val="tx1"/>
                </a:solidFill>
              </a:rPr>
              <a:t>events</a:t>
            </a:r>
            <a:r>
              <a:rPr lang="en-US" dirty="0" smtClean="0">
                <a:solidFill>
                  <a:schemeClr val="tx1"/>
                </a:solidFill>
              </a:rPr>
              <a:t> that occur in a given time period or area.</a:t>
            </a:r>
          </a:p>
          <a:p>
            <a:pPr>
              <a:buFont typeface="Wingdings" charset="2"/>
              <a:buChar char="q"/>
            </a:pPr>
            <a:endParaRPr lang="en-US" dirty="0" smtClean="0">
              <a:solidFill>
                <a:schemeClr val="tx1"/>
              </a:solidFill>
            </a:endParaRPr>
          </a:p>
          <a:p>
            <a:pPr>
              <a:buFont typeface="Wingdings" charset="2"/>
              <a:buChar char="q"/>
            </a:pPr>
            <a:r>
              <a:rPr lang="en-US" dirty="0" smtClean="0">
                <a:solidFill>
                  <a:schemeClr val="tx1"/>
                </a:solidFill>
              </a:rPr>
              <a:t>Since </a:t>
            </a:r>
            <a:r>
              <a:rPr lang="en-US" dirty="0" err="1" smtClean="0">
                <a:solidFill>
                  <a:schemeClr val="tx1"/>
                </a:solidFill>
              </a:rPr>
              <a:t>poissions</a:t>
            </a:r>
            <a:r>
              <a:rPr lang="en-US" dirty="0" smtClean="0">
                <a:solidFill>
                  <a:schemeClr val="tx1"/>
                </a:solidFill>
              </a:rPr>
              <a:t> regression is useful in the scenario where the response is the number counts we used the two significant factors day of week and accident time code in analyzing how these two affect the </a:t>
            </a:r>
            <a:r>
              <a:rPr lang="en-US" dirty="0" err="1" smtClean="0">
                <a:solidFill>
                  <a:schemeClr val="tx1"/>
                </a:solidFill>
              </a:rPr>
              <a:t>respponse</a:t>
            </a:r>
            <a:r>
              <a:rPr lang="en-US" dirty="0" smtClean="0">
                <a:solidFill>
                  <a:schemeClr val="tx1"/>
                </a:solidFill>
              </a:rPr>
              <a:t> that is the number of counts involved in the accident.</a:t>
            </a:r>
          </a:p>
          <a:p>
            <a:pPr>
              <a:buFont typeface="Wingdings" charset="2"/>
              <a:buChar char="q"/>
            </a:pPr>
            <a:endParaRPr lang="en-US" dirty="0" smtClean="0"/>
          </a:p>
          <a:p>
            <a:pPr>
              <a:buFont typeface="Wingdings" charset="2"/>
              <a:buChar char="q"/>
            </a:pPr>
            <a:r>
              <a:rPr lang="en-US" b="1" dirty="0" smtClean="0"/>
              <a:t>CODE USED:</a:t>
            </a:r>
          </a:p>
        </p:txBody>
      </p:sp>
      <p:sp>
        <p:nvSpPr>
          <p:cNvPr id="3" name="Rectangle 2"/>
          <p:cNvSpPr/>
          <p:nvPr/>
        </p:nvSpPr>
        <p:spPr>
          <a:xfrm>
            <a:off x="1097280" y="5341959"/>
            <a:ext cx="11094720" cy="734291"/>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r>
              <a:rPr lang="en-US" dirty="0">
                <a:solidFill>
                  <a:srgbClr val="002060"/>
                </a:solidFill>
              </a:rPr>
              <a:t>&gt;r&lt;-</a:t>
            </a:r>
            <a:r>
              <a:rPr lang="en-US" dirty="0" err="1">
                <a:solidFill>
                  <a:srgbClr val="002060"/>
                </a:solidFill>
              </a:rPr>
              <a:t>glm</a:t>
            </a:r>
            <a:r>
              <a:rPr lang="en-US" dirty="0">
                <a:solidFill>
                  <a:srgbClr val="002060"/>
                </a:solidFill>
              </a:rPr>
              <a:t>(VEHICLE_COUNT~DAY_OF_WEEK+ACC_TIME_CODE, data, family=</a:t>
            </a:r>
            <a:r>
              <a:rPr lang="en-US" dirty="0" err="1">
                <a:solidFill>
                  <a:srgbClr val="002060"/>
                </a:solidFill>
              </a:rPr>
              <a:t>poisson</a:t>
            </a:r>
            <a:r>
              <a:rPr lang="en-US" dirty="0">
                <a:solidFill>
                  <a:srgbClr val="002060"/>
                </a:solidFill>
              </a:rPr>
              <a:t>)</a:t>
            </a:r>
          </a:p>
          <a:p>
            <a:r>
              <a:rPr lang="en-US" dirty="0">
                <a:solidFill>
                  <a:srgbClr val="002060"/>
                </a:solidFill>
              </a:rPr>
              <a:t>&gt; summary(r)</a:t>
            </a:r>
          </a:p>
        </p:txBody>
      </p:sp>
    </p:spTree>
    <p:extLst>
      <p:ext uri="{BB962C8B-B14F-4D97-AF65-F5344CB8AC3E}">
        <p14:creationId xmlns:p14="http://schemas.microsoft.com/office/powerpoint/2010/main" val="1650439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248" y="0"/>
            <a:ext cx="11873752" cy="6924973"/>
          </a:xfrm>
          <a:prstGeom prst="rect">
            <a:avLst/>
          </a:prstGeom>
        </p:spPr>
        <p:txBody>
          <a:bodyPr wrap="square">
            <a:spAutoFit/>
          </a:bodyPr>
          <a:lstStyle/>
          <a:p>
            <a:endParaRPr lang="en-US" sz="1200" dirty="0" smtClean="0">
              <a:latin typeface="Calibri" charset="0"/>
              <a:ea typeface="Calibri" charset="0"/>
              <a:cs typeface="Times New Roman" charset="0"/>
            </a:endParaRPr>
          </a:p>
          <a:p>
            <a:endParaRPr lang="en-US" sz="1200" dirty="0">
              <a:latin typeface="Calibri" charset="0"/>
              <a:ea typeface="Calibri" charset="0"/>
              <a:cs typeface="Times New Roman" charset="0"/>
            </a:endParaRPr>
          </a:p>
          <a:p>
            <a:r>
              <a:rPr lang="en-US" sz="1200" dirty="0" smtClean="0">
                <a:latin typeface="Calibri" charset="0"/>
                <a:ea typeface="Calibri" charset="0"/>
                <a:cs typeface="Times New Roman" charset="0"/>
              </a:rPr>
              <a:t>r</a:t>
            </a:r>
            <a:r>
              <a:rPr lang="en-US" sz="1200" dirty="0">
                <a:latin typeface="Calibri" charset="0"/>
                <a:ea typeface="Calibri" charset="0"/>
                <a:cs typeface="Times New Roman" charset="0"/>
              </a:rPr>
              <a:t>&lt;-</a:t>
            </a:r>
            <a:r>
              <a:rPr lang="en-US" sz="1200" dirty="0" err="1">
                <a:latin typeface="Calibri" charset="0"/>
                <a:ea typeface="Calibri" charset="0"/>
                <a:cs typeface="Times New Roman" charset="0"/>
              </a:rPr>
              <a:t>glm</a:t>
            </a:r>
            <a:r>
              <a:rPr lang="en-US" sz="1200" dirty="0">
                <a:latin typeface="Calibri" charset="0"/>
                <a:ea typeface="Calibri" charset="0"/>
                <a:cs typeface="Times New Roman" charset="0"/>
              </a:rPr>
              <a:t>(VEHICLE_COUNT~DAY_OF_WEEK+ACC_TIME_CODE, family=</a:t>
            </a:r>
            <a:r>
              <a:rPr lang="en-US" sz="1200" dirty="0" err="1">
                <a:latin typeface="Calibri" charset="0"/>
                <a:ea typeface="Calibri" charset="0"/>
                <a:cs typeface="Times New Roman" charset="0"/>
              </a:rPr>
              <a:t>poisson</a:t>
            </a:r>
            <a:r>
              <a:rPr lang="en-US" sz="1200" dirty="0">
                <a:latin typeface="Calibri" charset="0"/>
                <a:ea typeface="Calibri" charset="0"/>
                <a:cs typeface="Times New Roman" charset="0"/>
              </a:rPr>
              <a:t>, data=data)</a:t>
            </a:r>
          </a:p>
          <a:p>
            <a:r>
              <a:rPr lang="en-US" sz="1200" dirty="0">
                <a:latin typeface="Calibri" charset="0"/>
                <a:ea typeface="Calibri" charset="0"/>
                <a:cs typeface="Times New Roman" charset="0"/>
              </a:rPr>
              <a:t>&gt; summary(r)</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Call:</a:t>
            </a:r>
          </a:p>
          <a:p>
            <a:r>
              <a:rPr lang="en-US" sz="1200" dirty="0" err="1">
                <a:latin typeface="Calibri" charset="0"/>
                <a:ea typeface="Calibri" charset="0"/>
                <a:cs typeface="Times New Roman" charset="0"/>
              </a:rPr>
              <a:t>glm</a:t>
            </a:r>
            <a:r>
              <a:rPr lang="en-US" sz="1200" dirty="0">
                <a:latin typeface="Calibri" charset="0"/>
                <a:ea typeface="Calibri" charset="0"/>
                <a:cs typeface="Times New Roman" charset="0"/>
              </a:rPr>
              <a:t>(formula = VEHICLE_COUNT ~ DAY_OF_WEEK + ACC_TIME_CODE, family = </a:t>
            </a:r>
            <a:r>
              <a:rPr lang="en-US" sz="1200" dirty="0" err="1">
                <a:latin typeface="Calibri" charset="0"/>
                <a:ea typeface="Calibri" charset="0"/>
                <a:cs typeface="Times New Roman" charset="0"/>
              </a:rPr>
              <a:t>poisson</a:t>
            </a:r>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data = data)</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Deviance Residuals: </a:t>
            </a:r>
          </a:p>
          <a:p>
            <a:r>
              <a:rPr lang="en-US" sz="1200" dirty="0">
                <a:latin typeface="Calibri" charset="0"/>
                <a:ea typeface="Calibri" charset="0"/>
                <a:cs typeface="Times New Roman" charset="0"/>
              </a:rPr>
              <a:t>    Min       1Q   Median       3Q      Max  </a:t>
            </a:r>
          </a:p>
          <a:p>
            <a:r>
              <a:rPr lang="en-US" sz="1200" dirty="0">
                <a:latin typeface="Calibri" charset="0"/>
                <a:ea typeface="Calibri" charset="0"/>
                <a:cs typeface="Times New Roman" charset="0"/>
              </a:rPr>
              <a:t>-0.8021  -0.6133   0.0571   0.2086   4.0256  </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Coefficients:</a:t>
            </a:r>
          </a:p>
          <a:p>
            <a:r>
              <a:rPr lang="en-US" sz="1200" dirty="0">
                <a:latin typeface="Calibri" charset="0"/>
                <a:ea typeface="Calibri" charset="0"/>
                <a:cs typeface="Times New Roman" charset="0"/>
              </a:rPr>
              <a:t>                      </a:t>
            </a:r>
            <a:r>
              <a:rPr lang="en-US" sz="1200" dirty="0" smtClean="0">
                <a:latin typeface="Calibri" charset="0"/>
                <a:ea typeface="Calibri" charset="0"/>
                <a:cs typeface="Times New Roman" charset="0"/>
              </a:rPr>
              <a:t>                                                           Estimate      </a:t>
            </a:r>
            <a:r>
              <a:rPr lang="en-US" sz="1200" dirty="0">
                <a:latin typeface="Calibri" charset="0"/>
                <a:ea typeface="Calibri" charset="0"/>
                <a:cs typeface="Times New Roman" charset="0"/>
              </a:rPr>
              <a:t>Std. Error </a:t>
            </a:r>
            <a:r>
              <a:rPr lang="en-US" sz="1200" dirty="0" smtClean="0">
                <a:latin typeface="Calibri" charset="0"/>
                <a:ea typeface="Calibri" charset="0"/>
                <a:cs typeface="Times New Roman" charset="0"/>
              </a:rPr>
              <a:t>    z </a:t>
            </a:r>
            <a:r>
              <a:rPr lang="en-US" sz="1200" dirty="0">
                <a:latin typeface="Calibri" charset="0"/>
                <a:ea typeface="Calibri" charset="0"/>
                <a:cs typeface="Times New Roman" charset="0"/>
              </a:rPr>
              <a:t>value </a:t>
            </a:r>
            <a:r>
              <a:rPr lang="en-US" sz="1200" dirty="0" smtClean="0">
                <a:latin typeface="Calibri" charset="0"/>
                <a:ea typeface="Calibri" charset="0"/>
                <a:cs typeface="Times New Roman" charset="0"/>
              </a:rPr>
              <a:t>     </a:t>
            </a:r>
            <a:r>
              <a:rPr lang="en-US" sz="1200" dirty="0" err="1" smtClean="0">
                <a:latin typeface="Calibri" charset="0"/>
                <a:ea typeface="Calibri" charset="0"/>
                <a:cs typeface="Times New Roman" charset="0"/>
              </a:rPr>
              <a:t>Pr</a:t>
            </a:r>
            <a:r>
              <a:rPr lang="en-US" sz="1200" dirty="0">
                <a:latin typeface="Calibri" charset="0"/>
                <a:ea typeface="Calibri" charset="0"/>
                <a:cs typeface="Times New Roman" charset="0"/>
              </a:rPr>
              <a:t>(&gt;|z|)    </a:t>
            </a:r>
          </a:p>
          <a:p>
            <a:r>
              <a:rPr lang="en-US" sz="1200" dirty="0">
                <a:latin typeface="Calibri" charset="0"/>
                <a:ea typeface="Calibri" charset="0"/>
                <a:cs typeface="Times New Roman" charset="0"/>
              </a:rPr>
              <a:t>(Intercept)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0.535843   </a:t>
            </a:r>
            <a:r>
              <a:rPr lang="en-US" sz="1200" dirty="0" smtClean="0">
                <a:latin typeface="Calibri" charset="0"/>
                <a:ea typeface="Calibri" charset="0"/>
                <a:cs typeface="Times New Roman" charset="0"/>
              </a:rPr>
              <a:t>  0.020376     26.298      &lt; </a:t>
            </a:r>
            <a:r>
              <a:rPr lang="en-US" sz="1200" dirty="0">
                <a:latin typeface="Calibri" charset="0"/>
                <a:ea typeface="Calibri" charset="0"/>
                <a:cs typeface="Times New Roman" charset="0"/>
              </a:rPr>
              <a:t>2e-16 ***</a:t>
            </a:r>
          </a:p>
          <a:p>
            <a:r>
              <a:rPr lang="en-US" sz="1200" dirty="0">
                <a:latin typeface="Calibri" charset="0"/>
                <a:ea typeface="Calibri" charset="0"/>
                <a:cs typeface="Times New Roman" charset="0"/>
              </a:rPr>
              <a:t>DAY_OF_WEEKMONDAY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0.052468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0.020536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2.555   </a:t>
            </a:r>
            <a:r>
              <a:rPr lang="en-US" sz="1200" dirty="0" smtClean="0">
                <a:latin typeface="Calibri" charset="0"/>
                <a:ea typeface="Calibri" charset="0"/>
                <a:cs typeface="Times New Roman" charset="0"/>
              </a:rPr>
              <a:t>     0.0106 </a:t>
            </a:r>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DAY_OF_WEEKSATURDAY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-0.117415   </a:t>
            </a:r>
            <a:r>
              <a:rPr lang="en-US" sz="1200" dirty="0" smtClean="0">
                <a:latin typeface="Calibri" charset="0"/>
                <a:ea typeface="Calibri" charset="0"/>
                <a:cs typeface="Times New Roman" charset="0"/>
              </a:rPr>
              <a:t> 0.020498     </a:t>
            </a:r>
            <a:r>
              <a:rPr lang="en-US" sz="1200" dirty="0">
                <a:latin typeface="Calibri" charset="0"/>
                <a:ea typeface="Calibri" charset="0"/>
                <a:cs typeface="Times New Roman" charset="0"/>
              </a:rPr>
              <a:t>-5.728 </a:t>
            </a:r>
            <a:r>
              <a:rPr lang="en-US" sz="1200" dirty="0" smtClean="0">
                <a:latin typeface="Calibri" charset="0"/>
                <a:ea typeface="Calibri" charset="0"/>
                <a:cs typeface="Times New Roman" charset="0"/>
              </a:rPr>
              <a:t>    1.02e-08 </a:t>
            </a:r>
            <a:r>
              <a:rPr lang="en-US" sz="1200" dirty="0">
                <a:latin typeface="Calibri" charset="0"/>
                <a:ea typeface="Calibri" charset="0"/>
                <a:cs typeface="Times New Roman" charset="0"/>
              </a:rPr>
              <a:t>***</a:t>
            </a:r>
          </a:p>
          <a:p>
            <a:r>
              <a:rPr lang="en-US" sz="1200" dirty="0">
                <a:latin typeface="Calibri" charset="0"/>
                <a:ea typeface="Calibri" charset="0"/>
                <a:cs typeface="Times New Roman" charset="0"/>
              </a:rPr>
              <a:t>DAY_OF_WEEKSUNDAY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 </a:t>
            </a:r>
            <a:r>
              <a:rPr lang="en-US" sz="1200" dirty="0" smtClean="0">
                <a:latin typeface="Calibri" charset="0"/>
                <a:ea typeface="Calibri" charset="0"/>
                <a:cs typeface="Times New Roman" charset="0"/>
              </a:rPr>
              <a:t>-</a:t>
            </a:r>
            <a:r>
              <a:rPr lang="en-US" sz="1200" dirty="0">
                <a:latin typeface="Calibri" charset="0"/>
                <a:ea typeface="Calibri" charset="0"/>
                <a:cs typeface="Times New Roman" charset="0"/>
              </a:rPr>
              <a:t>0.171958   </a:t>
            </a:r>
            <a:r>
              <a:rPr lang="en-US" sz="1200" dirty="0" smtClean="0">
                <a:latin typeface="Calibri" charset="0"/>
                <a:ea typeface="Calibri" charset="0"/>
                <a:cs typeface="Times New Roman" charset="0"/>
              </a:rPr>
              <a:t> 0.021694     </a:t>
            </a:r>
            <a:r>
              <a:rPr lang="en-US" sz="1200" dirty="0">
                <a:latin typeface="Calibri" charset="0"/>
                <a:ea typeface="Calibri" charset="0"/>
                <a:cs typeface="Times New Roman" charset="0"/>
              </a:rPr>
              <a:t>-</a:t>
            </a:r>
            <a:r>
              <a:rPr lang="en-US" sz="1200" dirty="0" smtClean="0">
                <a:latin typeface="Calibri" charset="0"/>
                <a:ea typeface="Calibri" charset="0"/>
                <a:cs typeface="Times New Roman" charset="0"/>
              </a:rPr>
              <a:t>7.926     </a:t>
            </a:r>
            <a:r>
              <a:rPr lang="en-US" sz="1200" dirty="0">
                <a:latin typeface="Calibri" charset="0"/>
                <a:ea typeface="Calibri" charset="0"/>
                <a:cs typeface="Times New Roman" charset="0"/>
              </a:rPr>
              <a:t>2.26e-15 ***</a:t>
            </a:r>
          </a:p>
          <a:p>
            <a:r>
              <a:rPr lang="en-US" sz="1200" dirty="0">
                <a:latin typeface="Calibri" charset="0"/>
                <a:ea typeface="Calibri" charset="0"/>
                <a:cs typeface="Times New Roman" charset="0"/>
              </a:rPr>
              <a:t>DAY_OF_WEEKTHURSDAY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0.006197   </a:t>
            </a:r>
            <a:r>
              <a:rPr lang="en-US" sz="1200" dirty="0" smtClean="0">
                <a:latin typeface="Calibri" charset="0"/>
                <a:ea typeface="Calibri" charset="0"/>
                <a:cs typeface="Times New Roman" charset="0"/>
              </a:rPr>
              <a:t> 0.019914      </a:t>
            </a:r>
            <a:r>
              <a:rPr lang="en-US" sz="1200" dirty="0">
                <a:latin typeface="Calibri" charset="0"/>
                <a:ea typeface="Calibri" charset="0"/>
                <a:cs typeface="Times New Roman" charset="0"/>
              </a:rPr>
              <a:t>0.311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0.7556    </a:t>
            </a:r>
          </a:p>
          <a:p>
            <a:r>
              <a:rPr lang="en-US" sz="1200" dirty="0">
                <a:latin typeface="Calibri" charset="0"/>
                <a:ea typeface="Calibri" charset="0"/>
                <a:cs typeface="Times New Roman" charset="0"/>
              </a:rPr>
              <a:t>DAY_OF_WEEKTUESDAY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-0.021517  </a:t>
            </a:r>
            <a:r>
              <a:rPr lang="en-US" sz="1200" dirty="0" smtClean="0">
                <a:latin typeface="Calibri" charset="0"/>
                <a:ea typeface="Calibri" charset="0"/>
                <a:cs typeface="Times New Roman" charset="0"/>
              </a:rPr>
              <a:t>  0.020100    </a:t>
            </a:r>
            <a:r>
              <a:rPr lang="en-US" sz="1200" dirty="0">
                <a:latin typeface="Calibri" charset="0"/>
                <a:ea typeface="Calibri" charset="0"/>
                <a:cs typeface="Times New Roman" charset="0"/>
              </a:rPr>
              <a:t>-1.070   </a:t>
            </a:r>
            <a:r>
              <a:rPr lang="en-US" sz="1200" dirty="0" smtClean="0">
                <a:latin typeface="Calibri" charset="0"/>
                <a:ea typeface="Calibri" charset="0"/>
                <a:cs typeface="Times New Roman" charset="0"/>
              </a:rPr>
              <a:t>      0.2844    </a:t>
            </a:r>
            <a:endParaRPr lang="en-US" sz="1200" dirty="0">
              <a:latin typeface="Calibri" charset="0"/>
              <a:ea typeface="Calibri" charset="0"/>
              <a:cs typeface="Times New Roman" charset="0"/>
            </a:endParaRPr>
          </a:p>
          <a:p>
            <a:r>
              <a:rPr lang="en-US" sz="1200" dirty="0" smtClean="0">
                <a:latin typeface="Calibri" charset="0"/>
                <a:ea typeface="Calibri" charset="0"/>
                <a:cs typeface="Times New Roman" charset="0"/>
              </a:rPr>
              <a:t>DAY_OF_WEEKWEDNESDAY		 </a:t>
            </a:r>
            <a:r>
              <a:rPr lang="en-US" sz="1200" dirty="0">
                <a:latin typeface="Calibri" charset="0"/>
                <a:ea typeface="Calibri" charset="0"/>
                <a:cs typeface="Times New Roman" charset="0"/>
              </a:rPr>
              <a:t>-0.009448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0.020100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0.470   </a:t>
            </a:r>
            <a:r>
              <a:rPr lang="en-US" sz="1200" dirty="0" smtClean="0">
                <a:latin typeface="Calibri" charset="0"/>
                <a:ea typeface="Calibri" charset="0"/>
                <a:cs typeface="Times New Roman" charset="0"/>
              </a:rPr>
              <a:t>     0.6383    </a:t>
            </a:r>
            <a:endParaRPr lang="en-US" sz="1200" dirty="0">
              <a:latin typeface="Calibri" charset="0"/>
              <a:ea typeface="Calibri" charset="0"/>
              <a:cs typeface="Times New Roman" charset="0"/>
            </a:endParaRPr>
          </a:p>
          <a:p>
            <a:r>
              <a:rPr lang="en-US" sz="1200" dirty="0">
                <a:latin typeface="Calibri" charset="0"/>
                <a:ea typeface="Calibri" charset="0"/>
                <a:cs typeface="Times New Roman" charset="0"/>
              </a:rPr>
              <a:t>ACC_TIME_CODE        </a:t>
            </a:r>
            <a:r>
              <a:rPr lang="en-US" sz="1200" dirty="0" smtClean="0">
                <a:latin typeface="Calibri" charset="0"/>
                <a:ea typeface="Calibri" charset="0"/>
                <a:cs typeface="Times New Roman" charset="0"/>
              </a:rPr>
              <a:t>		 </a:t>
            </a:r>
            <a:r>
              <a:rPr lang="en-US" sz="1200" dirty="0">
                <a:latin typeface="Calibri" charset="0"/>
                <a:ea typeface="Calibri" charset="0"/>
                <a:cs typeface="Times New Roman" charset="0"/>
              </a:rPr>
              <a:t>0.027617   </a:t>
            </a:r>
            <a:r>
              <a:rPr lang="en-US" sz="1200" dirty="0" smtClean="0">
                <a:latin typeface="Calibri" charset="0"/>
                <a:ea typeface="Calibri" charset="0"/>
                <a:cs typeface="Times New Roman" charset="0"/>
              </a:rPr>
              <a:t>  0.003801      </a:t>
            </a:r>
            <a:r>
              <a:rPr lang="en-US" sz="1200" dirty="0">
                <a:latin typeface="Calibri" charset="0"/>
                <a:ea typeface="Calibri" charset="0"/>
                <a:cs typeface="Times New Roman" charset="0"/>
              </a:rPr>
              <a:t>7.265 </a:t>
            </a:r>
            <a:r>
              <a:rPr lang="en-US" sz="1200" dirty="0" smtClean="0">
                <a:latin typeface="Calibri" charset="0"/>
                <a:ea typeface="Calibri" charset="0"/>
                <a:cs typeface="Times New Roman" charset="0"/>
              </a:rPr>
              <a:t>    3.73e-13 </a:t>
            </a:r>
            <a:r>
              <a:rPr lang="en-US" sz="1200" dirty="0">
                <a:latin typeface="Calibri" charset="0"/>
                <a:ea typeface="Calibri" charset="0"/>
                <a:cs typeface="Times New Roman" charset="0"/>
              </a:rPr>
              <a:t>***</a:t>
            </a:r>
          </a:p>
          <a:p>
            <a:r>
              <a:rPr lang="en-US" sz="1200" dirty="0" smtClean="0">
                <a:latin typeface="Calibri" charset="0"/>
                <a:ea typeface="Calibri" charset="0"/>
                <a:cs typeface="Times New Roman" charset="0"/>
              </a:rPr>
              <a:t>---		</a:t>
            </a:r>
            <a:endParaRPr lang="en-US" sz="1200" dirty="0">
              <a:latin typeface="Calibri" charset="0"/>
              <a:ea typeface="Calibri" charset="0"/>
              <a:cs typeface="Times New Roman" charset="0"/>
            </a:endParaRPr>
          </a:p>
          <a:p>
            <a:r>
              <a:rPr lang="en-US" sz="1200" dirty="0" err="1">
                <a:latin typeface="Calibri" charset="0"/>
                <a:ea typeface="Calibri" charset="0"/>
                <a:cs typeface="Times New Roman" charset="0"/>
              </a:rPr>
              <a:t>Signif</a:t>
            </a:r>
            <a:r>
              <a:rPr lang="en-US" sz="1200" dirty="0">
                <a:latin typeface="Calibri" charset="0"/>
                <a:ea typeface="Calibri" charset="0"/>
                <a:cs typeface="Times New Roman" charset="0"/>
              </a:rPr>
              <a:t>. codes:  0 ‘***’ 0.001 ‘**’ 0.01 ‘*’ 0.05 ‘.’ 0.1 ‘ ’ 1</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(Dispersion parameter for </a:t>
            </a:r>
            <a:r>
              <a:rPr lang="en-US" sz="1200" dirty="0" err="1">
                <a:latin typeface="Calibri" charset="0"/>
                <a:ea typeface="Calibri" charset="0"/>
                <a:cs typeface="Times New Roman" charset="0"/>
              </a:rPr>
              <a:t>poisson</a:t>
            </a:r>
            <a:r>
              <a:rPr lang="en-US" sz="1200" dirty="0">
                <a:latin typeface="Calibri" charset="0"/>
                <a:ea typeface="Calibri" charset="0"/>
                <a:cs typeface="Times New Roman" charset="0"/>
              </a:rPr>
              <a:t> family taken to be 1)</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Null deviance: 6124.0  on 17386  degrees of freedom</a:t>
            </a:r>
          </a:p>
          <a:p>
            <a:r>
              <a:rPr lang="en-US" sz="1200" dirty="0">
                <a:latin typeface="Calibri" charset="0"/>
                <a:ea typeface="Calibri" charset="0"/>
                <a:cs typeface="Times New Roman" charset="0"/>
              </a:rPr>
              <a:t>Residual deviance: 5946.7  on 17379  degrees of freedom</a:t>
            </a:r>
          </a:p>
          <a:p>
            <a:r>
              <a:rPr lang="en-US" sz="1200" dirty="0">
                <a:latin typeface="Calibri" charset="0"/>
                <a:ea typeface="Calibri" charset="0"/>
                <a:cs typeface="Times New Roman" charset="0"/>
              </a:rPr>
              <a:t>  (1251 observations deleted due to </a:t>
            </a:r>
            <a:r>
              <a:rPr lang="en-US" sz="1200" dirty="0" err="1">
                <a:latin typeface="Calibri" charset="0"/>
                <a:ea typeface="Calibri" charset="0"/>
                <a:cs typeface="Times New Roman" charset="0"/>
              </a:rPr>
              <a:t>missingness</a:t>
            </a:r>
            <a:r>
              <a:rPr lang="en-US" sz="1200" dirty="0">
                <a:latin typeface="Calibri" charset="0"/>
                <a:ea typeface="Calibri" charset="0"/>
                <a:cs typeface="Times New Roman" charset="0"/>
              </a:rPr>
              <a:t>)</a:t>
            </a:r>
          </a:p>
          <a:p>
            <a:r>
              <a:rPr lang="en-US" sz="1200" dirty="0">
                <a:latin typeface="Calibri" charset="0"/>
                <a:ea typeface="Calibri" charset="0"/>
                <a:cs typeface="Times New Roman" charset="0"/>
              </a:rPr>
              <a:t>AIC: 48431</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Number of Fisher Scoring iterations: 4</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a:t>
            </a:r>
            <a:endParaRPr lang="en-US" sz="1200" dirty="0">
              <a:effectLst/>
              <a:latin typeface="Calibri" charset="0"/>
              <a:ea typeface="Calibri" charset="0"/>
              <a:cs typeface="Times New Roman" charset="0"/>
            </a:endParaRPr>
          </a:p>
        </p:txBody>
      </p:sp>
    </p:spTree>
    <p:extLst>
      <p:ext uri="{BB962C8B-B14F-4D97-AF65-F5344CB8AC3E}">
        <p14:creationId xmlns:p14="http://schemas.microsoft.com/office/powerpoint/2010/main" val="19387624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979438" y="176710"/>
            <a:ext cx="2540931" cy="492443"/>
          </a:xfrm>
          <a:prstGeom prst="rect">
            <a:avLst/>
          </a:prstGeom>
          <a:noFill/>
        </p:spPr>
        <p:txBody>
          <a:bodyPr wrap="square" rtlCol="0">
            <a:spAutoFit/>
          </a:bodyPr>
          <a:lstStyle/>
          <a:p>
            <a:pPr algn="ctr"/>
            <a:r>
              <a:rPr lang="en-US" sz="2600" u="sng" dirty="0" smtClean="0"/>
              <a:t>PARETOCHART.</a:t>
            </a:r>
            <a:endParaRPr lang="en-US" sz="2600" u="sng" dirty="0"/>
          </a:p>
        </p:txBody>
      </p:sp>
      <p:pic>
        <p:nvPicPr>
          <p:cNvPr id="4" name="Picture 3"/>
          <p:cNvPicPr>
            <a:picLocks noChangeAspect="1"/>
          </p:cNvPicPr>
          <p:nvPr/>
        </p:nvPicPr>
        <p:blipFill>
          <a:blip r:embed="rId2"/>
          <a:stretch>
            <a:fillRect/>
          </a:stretch>
        </p:blipFill>
        <p:spPr>
          <a:xfrm>
            <a:off x="2718470" y="1395875"/>
            <a:ext cx="6100044" cy="4538760"/>
          </a:xfrm>
          <a:prstGeom prst="rect">
            <a:avLst/>
          </a:prstGeom>
        </p:spPr>
      </p:pic>
      <p:sp>
        <p:nvSpPr>
          <p:cNvPr id="11" name="Rectangle 10"/>
          <p:cNvSpPr/>
          <p:nvPr/>
        </p:nvSpPr>
        <p:spPr>
          <a:xfrm>
            <a:off x="329619" y="730708"/>
            <a:ext cx="9646411" cy="369332"/>
          </a:xfrm>
          <a:prstGeom prst="rect">
            <a:avLst/>
          </a:prstGeom>
          <a:ln>
            <a:solidFill>
              <a:srgbClr val="FF0000"/>
            </a:solidFill>
          </a:ln>
        </p:spPr>
        <p:txBody>
          <a:bodyPr wrap="square">
            <a:spAutoFit/>
          </a:bodyPr>
          <a:lstStyle/>
          <a:p>
            <a:r>
              <a:rPr lang="en-US" dirty="0" smtClean="0">
                <a:solidFill>
                  <a:srgbClr val="002060"/>
                </a:solidFill>
              </a:rPr>
              <a:t>&gt;</a:t>
            </a:r>
            <a:r>
              <a:rPr lang="en-US" dirty="0" err="1" smtClean="0">
                <a:solidFill>
                  <a:srgbClr val="002060"/>
                </a:solidFill>
              </a:rPr>
              <a:t>pareto.chart</a:t>
            </a:r>
            <a:r>
              <a:rPr lang="en-US" dirty="0" smtClean="0">
                <a:solidFill>
                  <a:srgbClr val="002060"/>
                </a:solidFill>
              </a:rPr>
              <a:t>(</a:t>
            </a:r>
            <a:r>
              <a:rPr lang="en-US" dirty="0" err="1" smtClean="0">
                <a:solidFill>
                  <a:srgbClr val="002060"/>
                </a:solidFill>
              </a:rPr>
              <a:t>collisiontype</a:t>
            </a:r>
            <a:r>
              <a:rPr lang="en-US" dirty="0" smtClean="0">
                <a:solidFill>
                  <a:srgbClr val="002060"/>
                </a:solidFill>
              </a:rPr>
              <a:t>, </a:t>
            </a:r>
            <a:r>
              <a:rPr lang="en-US" dirty="0" err="1" smtClean="0">
                <a:solidFill>
                  <a:srgbClr val="002060"/>
                </a:solidFill>
              </a:rPr>
              <a:t>ylab</a:t>
            </a:r>
            <a:r>
              <a:rPr lang="en-US" dirty="0" smtClean="0">
                <a:solidFill>
                  <a:srgbClr val="002060"/>
                </a:solidFill>
              </a:rPr>
              <a:t> = "FREQUENCY", col=</a:t>
            </a:r>
            <a:r>
              <a:rPr lang="en-US" dirty="0" err="1" smtClean="0">
                <a:solidFill>
                  <a:srgbClr val="002060"/>
                </a:solidFill>
              </a:rPr>
              <a:t>heat.colors</a:t>
            </a:r>
            <a:r>
              <a:rPr lang="en-US" dirty="0" smtClean="0">
                <a:solidFill>
                  <a:srgbClr val="002060"/>
                </a:solidFill>
              </a:rPr>
              <a:t>(length(</a:t>
            </a:r>
            <a:r>
              <a:rPr lang="en-US" dirty="0" err="1" smtClean="0">
                <a:solidFill>
                  <a:srgbClr val="002060"/>
                </a:solidFill>
              </a:rPr>
              <a:t>collisiontype</a:t>
            </a:r>
            <a:r>
              <a:rPr lang="en-US" dirty="0" smtClean="0">
                <a:solidFill>
                  <a:srgbClr val="002060"/>
                </a:solidFill>
              </a:rPr>
              <a:t>)))</a:t>
            </a:r>
            <a:endParaRPr lang="en-US" dirty="0">
              <a:solidFill>
                <a:srgbClr val="002060"/>
              </a:solidFill>
            </a:endParaRPr>
          </a:p>
        </p:txBody>
      </p:sp>
    </p:spTree>
    <p:extLst>
      <p:ext uri="{BB962C8B-B14F-4D97-AF65-F5344CB8AC3E}">
        <p14:creationId xmlns:p14="http://schemas.microsoft.com/office/powerpoint/2010/main" val="37807360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61309" y="281354"/>
            <a:ext cx="9075260" cy="369332"/>
          </a:xfrm>
          <a:prstGeom prst="rect">
            <a:avLst/>
          </a:prstGeom>
          <a:noFill/>
        </p:spPr>
        <p:txBody>
          <a:bodyPr wrap="square" rtlCol="0">
            <a:spAutoFit/>
          </a:bodyPr>
          <a:lstStyle/>
          <a:p>
            <a:r>
              <a:rPr lang="en-US" u="sng" dirty="0" smtClean="0"/>
              <a:t>RELATIONSHIP BETWEEN INJURY VS ACCIDENT TIME , VEHICLE COUNT</a:t>
            </a:r>
            <a:endParaRPr lang="en-US" u="sng" dirty="0"/>
          </a:p>
        </p:txBody>
      </p:sp>
      <p:pic>
        <p:nvPicPr>
          <p:cNvPr id="9" name="Picture 8"/>
          <p:cNvPicPr>
            <a:picLocks noChangeAspect="1"/>
          </p:cNvPicPr>
          <p:nvPr/>
        </p:nvPicPr>
        <p:blipFill>
          <a:blip r:embed="rId2"/>
          <a:stretch>
            <a:fillRect/>
          </a:stretch>
        </p:blipFill>
        <p:spPr>
          <a:xfrm>
            <a:off x="1986455" y="1574016"/>
            <a:ext cx="6484883" cy="4091060"/>
          </a:xfrm>
          <a:prstGeom prst="rect">
            <a:avLst/>
          </a:prstGeom>
        </p:spPr>
      </p:pic>
      <p:sp>
        <p:nvSpPr>
          <p:cNvPr id="10" name="TextBox 9"/>
          <p:cNvSpPr txBox="1"/>
          <p:nvPr/>
        </p:nvSpPr>
        <p:spPr>
          <a:xfrm>
            <a:off x="867660" y="927685"/>
            <a:ext cx="8082376" cy="369332"/>
          </a:xfrm>
          <a:prstGeom prst="rect">
            <a:avLst/>
          </a:prstGeom>
          <a:noFill/>
          <a:ln>
            <a:solidFill>
              <a:srgbClr val="FF0000"/>
            </a:solidFill>
          </a:ln>
        </p:spPr>
        <p:txBody>
          <a:bodyPr wrap="square" rtlCol="0">
            <a:spAutoFit/>
          </a:bodyPr>
          <a:lstStyle/>
          <a:p>
            <a:r>
              <a:rPr lang="en-US" dirty="0" smtClean="0">
                <a:solidFill>
                  <a:srgbClr val="002060"/>
                </a:solidFill>
              </a:rPr>
              <a:t>&gt;</a:t>
            </a:r>
            <a:r>
              <a:rPr lang="en-US" dirty="0" err="1" smtClean="0">
                <a:solidFill>
                  <a:srgbClr val="002060"/>
                </a:solidFill>
              </a:rPr>
              <a:t>interaction.plot</a:t>
            </a:r>
            <a:r>
              <a:rPr lang="en-US" dirty="0" smtClean="0">
                <a:solidFill>
                  <a:srgbClr val="002060"/>
                </a:solidFill>
              </a:rPr>
              <a:t>(</a:t>
            </a:r>
            <a:r>
              <a:rPr lang="en-US" dirty="0" err="1" smtClean="0">
                <a:solidFill>
                  <a:srgbClr val="002060"/>
                </a:solidFill>
              </a:rPr>
              <a:t>data$INJURY</a:t>
            </a:r>
            <a:r>
              <a:rPr lang="en-US" dirty="0">
                <a:solidFill>
                  <a:srgbClr val="002060"/>
                </a:solidFill>
              </a:rPr>
              <a:t>, </a:t>
            </a:r>
            <a:r>
              <a:rPr lang="en-US" dirty="0" err="1">
                <a:solidFill>
                  <a:srgbClr val="002060"/>
                </a:solidFill>
              </a:rPr>
              <a:t>data$ACC_TIME_CODE</a:t>
            </a:r>
            <a:r>
              <a:rPr lang="en-US" dirty="0">
                <a:solidFill>
                  <a:srgbClr val="002060"/>
                </a:solidFill>
              </a:rPr>
              <a:t>, </a:t>
            </a:r>
            <a:r>
              <a:rPr lang="en-US" dirty="0" err="1">
                <a:solidFill>
                  <a:srgbClr val="002060"/>
                </a:solidFill>
              </a:rPr>
              <a:t>data$VEHICLE_COUNT</a:t>
            </a:r>
            <a:r>
              <a:rPr lang="en-US" dirty="0">
                <a:solidFill>
                  <a:srgbClr val="002060"/>
                </a:solidFill>
              </a:rPr>
              <a:t>)</a:t>
            </a:r>
          </a:p>
        </p:txBody>
      </p:sp>
    </p:spTree>
    <p:extLst>
      <p:ext uri="{BB962C8B-B14F-4D97-AF65-F5344CB8AC3E}">
        <p14:creationId xmlns:p14="http://schemas.microsoft.com/office/powerpoint/2010/main" val="16924880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MOTIVATION</a:t>
            </a:r>
            <a:r>
              <a:rPr lang="en-US" dirty="0" smtClean="0"/>
              <a:t> </a:t>
            </a:r>
            <a:endParaRPr lang="en-US" dirty="0"/>
          </a:p>
        </p:txBody>
      </p:sp>
      <p:sp>
        <p:nvSpPr>
          <p:cNvPr id="3" name="Content Placeholder 2"/>
          <p:cNvSpPr>
            <a:spLocks noGrp="1"/>
          </p:cNvSpPr>
          <p:nvPr>
            <p:ph idx="1"/>
          </p:nvPr>
        </p:nvSpPr>
        <p:spPr/>
        <p:txBody>
          <a:bodyPr/>
          <a:lstStyle/>
          <a:p>
            <a:pPr>
              <a:buFont typeface="Wingdings" charset="2"/>
              <a:buChar char="q"/>
            </a:pPr>
            <a:r>
              <a:rPr lang="en-US" dirty="0" smtClean="0"/>
              <a:t> Nearly 1.3 million people die in road crashes each year across the globe, on average of 3,287 deaths a day. An additional of 20-30 million are injured or disabled.</a:t>
            </a:r>
          </a:p>
          <a:p>
            <a:pPr marL="0" indent="0">
              <a:buNone/>
            </a:pPr>
            <a:endParaRPr lang="en-US" dirty="0" smtClean="0"/>
          </a:p>
          <a:p>
            <a:pPr>
              <a:buFont typeface="Wingdings" charset="2"/>
              <a:buChar char="q"/>
            </a:pPr>
            <a:r>
              <a:rPr lang="en-US" dirty="0"/>
              <a:t>Road traffic crashes rank as the 9th leading cause of death and account for 2.2% of all deaths globally</a:t>
            </a:r>
            <a:r>
              <a:rPr lang="en-US" dirty="0" smtClean="0"/>
              <a:t>.</a:t>
            </a:r>
          </a:p>
          <a:p>
            <a:pPr marL="0" indent="0">
              <a:buNone/>
            </a:pPr>
            <a:endParaRPr lang="en-US" dirty="0"/>
          </a:p>
          <a:p>
            <a:pPr>
              <a:buFont typeface="Wingdings" charset="2"/>
              <a:buChar char="q"/>
            </a:pPr>
            <a:r>
              <a:rPr lang="en-US" dirty="0"/>
              <a:t>Road crashes cost USD $518 billion globally, costing individual countries from 1-2% of their annual GDP</a:t>
            </a:r>
            <a:r>
              <a:rPr lang="en-US" dirty="0" smtClean="0"/>
              <a:t>.</a:t>
            </a:r>
            <a:endParaRPr lang="en-US" dirty="0"/>
          </a:p>
          <a:p>
            <a:pPr>
              <a:buFont typeface="Wingdings" charset="2"/>
              <a:buChar char="q"/>
            </a:pPr>
            <a:endParaRPr lang="en-US" dirty="0" smtClean="0"/>
          </a:p>
        </p:txBody>
      </p:sp>
    </p:spTree>
    <p:extLst>
      <p:ext uri="{BB962C8B-B14F-4D97-AF65-F5344CB8AC3E}">
        <p14:creationId xmlns:p14="http://schemas.microsoft.com/office/powerpoint/2010/main" val="862440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3237" y="328246"/>
            <a:ext cx="10926440" cy="369332"/>
          </a:xfrm>
          <a:prstGeom prst="rect">
            <a:avLst/>
          </a:prstGeom>
          <a:noFill/>
        </p:spPr>
        <p:txBody>
          <a:bodyPr wrap="square" rtlCol="0">
            <a:spAutoFit/>
          </a:bodyPr>
          <a:lstStyle/>
          <a:p>
            <a:r>
              <a:rPr lang="en-US" u="sng" dirty="0" smtClean="0"/>
              <a:t>INTERACTION PLOT BETWEEN THE TYPE OF COUNTY AND INJURY CONDITION ON NUMBER OF VEHICLES COUNT</a:t>
            </a:r>
            <a:endParaRPr lang="en-US" u="sng" dirty="0"/>
          </a:p>
        </p:txBody>
      </p:sp>
      <p:sp>
        <p:nvSpPr>
          <p:cNvPr id="5" name="Rectangle 2"/>
          <p:cNvSpPr>
            <a:spLocks noChangeArrowheads="1"/>
          </p:cNvSpPr>
          <p:nvPr/>
        </p:nvSpPr>
        <p:spPr bwMode="auto">
          <a:xfrm>
            <a:off x="716546" y="1205859"/>
            <a:ext cx="9646654" cy="276999"/>
          </a:xfrm>
          <a:prstGeom prst="rect">
            <a:avLst/>
          </a:prstGeom>
          <a:solidFill>
            <a:srgbClr val="FFFFFF"/>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en-US" altLang="en-US" dirty="0" smtClean="0">
                <a:solidFill>
                  <a:srgbClr val="002060"/>
                </a:solidFill>
                <a:latin typeface="Arial" charset="0"/>
              </a:rPr>
              <a:t>&gt;</a:t>
            </a:r>
            <a:r>
              <a:rPr lang="en-US" altLang="en-US" dirty="0" err="1" smtClean="0">
                <a:solidFill>
                  <a:srgbClr val="002060"/>
                </a:solidFill>
                <a:latin typeface="Arial" charset="0"/>
              </a:rPr>
              <a:t>interaction.plot</a:t>
            </a:r>
            <a:r>
              <a:rPr lang="en-US" altLang="en-US" dirty="0" smtClean="0">
                <a:solidFill>
                  <a:srgbClr val="002060"/>
                </a:solidFill>
                <a:latin typeface="Arial" charset="0"/>
              </a:rPr>
              <a:t>(</a:t>
            </a:r>
            <a:r>
              <a:rPr lang="en-US" altLang="en-US" dirty="0" err="1" smtClean="0">
                <a:solidFill>
                  <a:srgbClr val="002060"/>
                </a:solidFill>
                <a:latin typeface="Arial" charset="0"/>
              </a:rPr>
              <a:t>data$COUNTY_CODE</a:t>
            </a:r>
            <a:r>
              <a:rPr lang="en-US" altLang="en-US" dirty="0">
                <a:solidFill>
                  <a:srgbClr val="002060"/>
                </a:solidFill>
                <a:latin typeface="Arial" charset="0"/>
              </a:rPr>
              <a:t>, </a:t>
            </a:r>
            <a:r>
              <a:rPr lang="en-US" altLang="en-US" dirty="0" err="1">
                <a:solidFill>
                  <a:srgbClr val="002060"/>
                </a:solidFill>
                <a:latin typeface="Arial" charset="0"/>
              </a:rPr>
              <a:t>data$INJURY</a:t>
            </a:r>
            <a:r>
              <a:rPr lang="en-US" altLang="en-US" dirty="0">
                <a:solidFill>
                  <a:srgbClr val="002060"/>
                </a:solidFill>
                <a:latin typeface="Arial" charset="0"/>
              </a:rPr>
              <a:t>, </a:t>
            </a:r>
            <a:r>
              <a:rPr lang="en-US" altLang="en-US" dirty="0" err="1">
                <a:solidFill>
                  <a:srgbClr val="002060"/>
                </a:solidFill>
                <a:latin typeface="Arial" charset="0"/>
              </a:rPr>
              <a:t>data$VEHICLE_COUNT</a:t>
            </a:r>
            <a:r>
              <a:rPr lang="en-US" altLang="en-US" dirty="0">
                <a:solidFill>
                  <a:srgbClr val="002060"/>
                </a:solidFill>
                <a:latin typeface="Arial" charset="0"/>
              </a:rPr>
              <a:t>)</a:t>
            </a:r>
            <a:endParaRPr kumimoji="0" lang="en-US" altLang="en-US" sz="1800" b="0" i="0" u="none" strike="noStrike" cap="none" normalizeH="0" baseline="0" dirty="0">
              <a:ln>
                <a:noFill/>
              </a:ln>
              <a:solidFill>
                <a:srgbClr val="002060"/>
              </a:solidFill>
              <a:effectLst/>
              <a:latin typeface="Arial" charset="0"/>
            </a:endParaRPr>
          </a:p>
        </p:txBody>
      </p:sp>
      <p:sp>
        <p:nvSpPr>
          <p:cNvPr id="8" name="TextBox 7"/>
          <p:cNvSpPr txBox="1"/>
          <p:nvPr/>
        </p:nvSpPr>
        <p:spPr>
          <a:xfrm>
            <a:off x="1138577" y="4739053"/>
            <a:ext cx="2497016" cy="892552"/>
          </a:xfrm>
          <a:prstGeom prst="rect">
            <a:avLst/>
          </a:prstGeom>
          <a:noFill/>
        </p:spPr>
        <p:txBody>
          <a:bodyPr wrap="square" rtlCol="0">
            <a:spAutoFit/>
          </a:bodyPr>
          <a:lstStyle/>
          <a:p>
            <a:pPr algn="ctr"/>
            <a:endParaRPr lang="en-US" sz="2600" u="sng" dirty="0" smtClean="0"/>
          </a:p>
          <a:p>
            <a:pPr algn="ctr"/>
            <a:r>
              <a:rPr lang="en-US" sz="2600" u="sng" dirty="0" smtClean="0"/>
              <a:t> </a:t>
            </a:r>
            <a:endParaRPr lang="en-US" sz="2600" u="sng" dirty="0"/>
          </a:p>
        </p:txBody>
      </p:sp>
      <p:pic>
        <p:nvPicPr>
          <p:cNvPr id="4" name="Picture 3"/>
          <p:cNvPicPr>
            <a:picLocks noChangeAspect="1"/>
          </p:cNvPicPr>
          <p:nvPr/>
        </p:nvPicPr>
        <p:blipFill>
          <a:blip r:embed="rId3"/>
          <a:stretch>
            <a:fillRect/>
          </a:stretch>
        </p:blipFill>
        <p:spPr>
          <a:xfrm>
            <a:off x="2339788" y="1929642"/>
            <a:ext cx="6763871" cy="3519620"/>
          </a:xfrm>
          <a:prstGeom prst="rect">
            <a:avLst/>
          </a:prstGeom>
        </p:spPr>
      </p:pic>
    </p:spTree>
    <p:extLst>
      <p:ext uri="{BB962C8B-B14F-4D97-AF65-F5344CB8AC3E}">
        <p14:creationId xmlns:p14="http://schemas.microsoft.com/office/powerpoint/2010/main" val="13516181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28255" y="651411"/>
            <a:ext cx="10261421" cy="369332"/>
          </a:xfrm>
          <a:prstGeom prst="rect">
            <a:avLst/>
          </a:prstGeom>
          <a:noFill/>
        </p:spPr>
        <p:txBody>
          <a:bodyPr wrap="square" rtlCol="0">
            <a:spAutoFit/>
          </a:bodyPr>
          <a:lstStyle/>
          <a:p>
            <a:r>
              <a:rPr lang="en-US" u="sng" dirty="0" smtClean="0"/>
              <a:t>RELATIONSHIP BETWEEN TIME OF ACCIDENT VS REGION-DAY OF WEEK</a:t>
            </a:r>
            <a:endParaRPr lang="en-US" u="sng" dirty="0"/>
          </a:p>
        </p:txBody>
      </p:sp>
      <p:sp>
        <p:nvSpPr>
          <p:cNvPr id="5" name="Rectangle 2"/>
          <p:cNvSpPr>
            <a:spLocks noChangeArrowheads="1"/>
          </p:cNvSpPr>
          <p:nvPr/>
        </p:nvSpPr>
        <p:spPr bwMode="auto">
          <a:xfrm>
            <a:off x="1029179" y="1173152"/>
            <a:ext cx="9428613" cy="246221"/>
          </a:xfrm>
          <a:prstGeom prst="rect">
            <a:avLst/>
          </a:prstGeom>
          <a:solidFill>
            <a:srgbClr val="FFFFFF"/>
          </a:solidFill>
          <a:ln w="9525">
            <a:solidFill>
              <a:srgbClr val="FF0000"/>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en-US" altLang="en-US" sz="1600" dirty="0" smtClean="0">
                <a:solidFill>
                  <a:srgbClr val="002060"/>
                </a:solidFill>
                <a:latin typeface="Arial Unicode MS" charset="0"/>
                <a:ea typeface="Times New Roman" charset="0"/>
                <a:cs typeface="Courier New" charset="0"/>
              </a:rPr>
              <a:t>&gt;</a:t>
            </a:r>
            <a:r>
              <a:rPr lang="en-US" altLang="en-US" sz="1600" dirty="0" err="1" smtClean="0">
                <a:solidFill>
                  <a:srgbClr val="002060"/>
                </a:solidFill>
                <a:latin typeface="Arial Unicode MS" charset="0"/>
                <a:ea typeface="Times New Roman" charset="0"/>
                <a:cs typeface="Courier New" charset="0"/>
              </a:rPr>
              <a:t>interaction.plot</a:t>
            </a:r>
            <a:r>
              <a:rPr lang="en-US" altLang="en-US" sz="1600" dirty="0" smtClean="0">
                <a:solidFill>
                  <a:srgbClr val="002060"/>
                </a:solidFill>
                <a:latin typeface="Arial Unicode MS" charset="0"/>
                <a:ea typeface="Times New Roman" charset="0"/>
                <a:cs typeface="Courier New" charset="0"/>
              </a:rPr>
              <a:t>(</a:t>
            </a:r>
            <a:r>
              <a:rPr lang="en-US" altLang="en-US" sz="1600" dirty="0" err="1" smtClean="0">
                <a:solidFill>
                  <a:srgbClr val="002060"/>
                </a:solidFill>
                <a:latin typeface="Arial Unicode MS" charset="0"/>
                <a:ea typeface="Times New Roman" charset="0"/>
                <a:cs typeface="Courier New" charset="0"/>
              </a:rPr>
              <a:t>data$REGION</a:t>
            </a:r>
            <a:r>
              <a:rPr lang="en-US" altLang="en-US" sz="1600" dirty="0" smtClean="0">
                <a:solidFill>
                  <a:srgbClr val="002060"/>
                </a:solidFill>
                <a:latin typeface="Arial Unicode MS" charset="0"/>
                <a:ea typeface="Times New Roman" charset="0"/>
                <a:cs typeface="Courier New" charset="0"/>
              </a:rPr>
              <a:t>, </a:t>
            </a:r>
            <a:r>
              <a:rPr lang="en-US" altLang="en-US" sz="1600" dirty="0" err="1" smtClean="0">
                <a:solidFill>
                  <a:srgbClr val="002060"/>
                </a:solidFill>
                <a:latin typeface="Arial Unicode MS" charset="0"/>
                <a:ea typeface="Times New Roman" charset="0"/>
                <a:cs typeface="Courier New" charset="0"/>
              </a:rPr>
              <a:t>data$DAY_OF_WEEK</a:t>
            </a:r>
            <a:r>
              <a:rPr lang="en-US" altLang="en-US" sz="1600" dirty="0">
                <a:solidFill>
                  <a:srgbClr val="002060"/>
                </a:solidFill>
                <a:latin typeface="Arial Unicode MS" charset="0"/>
                <a:ea typeface="Times New Roman" charset="0"/>
                <a:cs typeface="Courier New" charset="0"/>
              </a:rPr>
              <a:t>, </a:t>
            </a:r>
            <a:r>
              <a:rPr lang="en-US" altLang="en-US" sz="1600" dirty="0" err="1">
                <a:solidFill>
                  <a:srgbClr val="002060"/>
                </a:solidFill>
                <a:latin typeface="Arial Unicode MS" charset="0"/>
                <a:ea typeface="Times New Roman" charset="0"/>
                <a:cs typeface="Courier New" charset="0"/>
              </a:rPr>
              <a:t>data$ACC_TIME_CODE</a:t>
            </a:r>
            <a:r>
              <a:rPr lang="en-US" altLang="en-US" sz="1600" dirty="0">
                <a:solidFill>
                  <a:srgbClr val="002060"/>
                </a:solidFill>
                <a:latin typeface="Arial Unicode MS" charset="0"/>
                <a:ea typeface="Times New Roman" charset="0"/>
                <a:cs typeface="Courier New" charset="0"/>
              </a:rPr>
              <a:t>)</a:t>
            </a:r>
            <a:endParaRPr kumimoji="0" lang="en-US" altLang="en-US" sz="1600" b="0" i="0" u="none" strike="noStrike" cap="none" normalizeH="0" baseline="0" dirty="0">
              <a:ln>
                <a:noFill/>
              </a:ln>
              <a:solidFill>
                <a:srgbClr val="002060"/>
              </a:solidFill>
              <a:effectLst/>
              <a:latin typeface="Arial" charset="0"/>
            </a:endParaRPr>
          </a:p>
        </p:txBody>
      </p:sp>
      <p:sp>
        <p:nvSpPr>
          <p:cNvPr id="8" name="TextBox 7"/>
          <p:cNvSpPr txBox="1"/>
          <p:nvPr/>
        </p:nvSpPr>
        <p:spPr>
          <a:xfrm>
            <a:off x="1138577" y="4739053"/>
            <a:ext cx="2497016" cy="892552"/>
          </a:xfrm>
          <a:prstGeom prst="rect">
            <a:avLst/>
          </a:prstGeom>
          <a:noFill/>
        </p:spPr>
        <p:txBody>
          <a:bodyPr wrap="square" rtlCol="0">
            <a:spAutoFit/>
          </a:bodyPr>
          <a:lstStyle/>
          <a:p>
            <a:pPr algn="ctr"/>
            <a:endParaRPr lang="en-US" sz="2600" u="sng" dirty="0" smtClean="0"/>
          </a:p>
          <a:p>
            <a:pPr algn="ctr"/>
            <a:r>
              <a:rPr lang="en-US" sz="2600" u="sng" dirty="0" smtClean="0"/>
              <a:t> </a:t>
            </a:r>
            <a:endParaRPr lang="en-US" sz="2600" u="sng" dirty="0"/>
          </a:p>
        </p:txBody>
      </p:sp>
      <p:pic>
        <p:nvPicPr>
          <p:cNvPr id="9" name="Picture 8"/>
          <p:cNvPicPr>
            <a:picLocks noChangeAspect="1"/>
          </p:cNvPicPr>
          <p:nvPr/>
        </p:nvPicPr>
        <p:blipFill>
          <a:blip r:embed="rId3"/>
          <a:stretch>
            <a:fillRect/>
          </a:stretch>
        </p:blipFill>
        <p:spPr>
          <a:xfrm>
            <a:off x="2581835" y="1773488"/>
            <a:ext cx="6540895" cy="3926738"/>
          </a:xfrm>
          <a:prstGeom prst="rect">
            <a:avLst/>
          </a:prstGeom>
        </p:spPr>
      </p:pic>
    </p:spTree>
    <p:extLst>
      <p:ext uri="{BB962C8B-B14F-4D97-AF65-F5344CB8AC3E}">
        <p14:creationId xmlns:p14="http://schemas.microsoft.com/office/powerpoint/2010/main" val="19028082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9121" b="6756"/>
          <a:stretch/>
        </p:blipFill>
        <p:spPr>
          <a:xfrm>
            <a:off x="1198179" y="1082565"/>
            <a:ext cx="10058400" cy="5234152"/>
          </a:xfrm>
          <a:prstGeom prst="rect">
            <a:avLst/>
          </a:prstGeom>
        </p:spPr>
      </p:pic>
      <p:sp>
        <p:nvSpPr>
          <p:cNvPr id="11" name="TextBox 10"/>
          <p:cNvSpPr txBox="1"/>
          <p:nvPr/>
        </p:nvSpPr>
        <p:spPr>
          <a:xfrm>
            <a:off x="-73572" y="0"/>
            <a:ext cx="12265572" cy="523220"/>
          </a:xfrm>
          <a:prstGeom prst="rect">
            <a:avLst/>
          </a:prstGeom>
          <a:noFill/>
        </p:spPr>
        <p:txBody>
          <a:bodyPr wrap="square" rtlCol="0">
            <a:spAutoFit/>
          </a:bodyPr>
          <a:lstStyle/>
          <a:p>
            <a:pPr algn="ctr"/>
            <a:r>
              <a:rPr lang="en-US" sz="2800" dirty="0" smtClean="0"/>
              <a:t> CLUSTER ANALYSIS </a:t>
            </a:r>
            <a:endParaRPr lang="en-US" sz="2800" dirty="0"/>
          </a:p>
        </p:txBody>
      </p:sp>
      <p:sp>
        <p:nvSpPr>
          <p:cNvPr id="12" name="TextBox 11"/>
          <p:cNvSpPr txBox="1"/>
          <p:nvPr/>
        </p:nvSpPr>
        <p:spPr>
          <a:xfrm>
            <a:off x="1502980" y="620900"/>
            <a:ext cx="3087384" cy="923330"/>
          </a:xfrm>
          <a:prstGeom prst="rect">
            <a:avLst/>
          </a:prstGeom>
          <a:noFill/>
        </p:spPr>
        <p:txBody>
          <a:bodyPr wrap="none" rtlCol="0">
            <a:spAutoFit/>
          </a:bodyPr>
          <a:lstStyle/>
          <a:p>
            <a:r>
              <a:rPr lang="en-US" dirty="0" smtClean="0">
                <a:solidFill>
                  <a:srgbClr val="002060"/>
                </a:solidFill>
              </a:rPr>
              <a:t>&gt;</a:t>
            </a:r>
            <a:r>
              <a:rPr lang="en-US" dirty="0" err="1" smtClean="0">
                <a:solidFill>
                  <a:srgbClr val="002060"/>
                </a:solidFill>
              </a:rPr>
              <a:t>rclust</a:t>
            </a:r>
            <a:r>
              <a:rPr lang="en-US" dirty="0">
                <a:solidFill>
                  <a:srgbClr val="002060"/>
                </a:solidFill>
              </a:rPr>
              <a:t>&lt;-</a:t>
            </a:r>
            <a:r>
              <a:rPr lang="en-US" dirty="0" err="1">
                <a:solidFill>
                  <a:srgbClr val="002060"/>
                </a:solidFill>
              </a:rPr>
              <a:t>hclust</a:t>
            </a:r>
            <a:r>
              <a:rPr lang="en-US" dirty="0">
                <a:solidFill>
                  <a:srgbClr val="002060"/>
                </a:solidFill>
              </a:rPr>
              <a:t>(</a:t>
            </a:r>
            <a:r>
              <a:rPr lang="en-US" dirty="0" err="1">
                <a:solidFill>
                  <a:srgbClr val="002060"/>
                </a:solidFill>
              </a:rPr>
              <a:t>dist</a:t>
            </a:r>
            <a:r>
              <a:rPr lang="en-US" dirty="0">
                <a:solidFill>
                  <a:srgbClr val="002060"/>
                </a:solidFill>
              </a:rPr>
              <a:t>(r[-1]))</a:t>
            </a:r>
          </a:p>
          <a:p>
            <a:r>
              <a:rPr lang="en-US" dirty="0">
                <a:solidFill>
                  <a:srgbClr val="002060"/>
                </a:solidFill>
              </a:rPr>
              <a:t>&gt; plot(</a:t>
            </a:r>
            <a:r>
              <a:rPr lang="en-US" dirty="0" err="1">
                <a:solidFill>
                  <a:srgbClr val="002060"/>
                </a:solidFill>
              </a:rPr>
              <a:t>rclust</a:t>
            </a:r>
            <a:r>
              <a:rPr lang="en-US" dirty="0">
                <a:solidFill>
                  <a:srgbClr val="002060"/>
                </a:solidFill>
              </a:rPr>
              <a:t>, labels=</a:t>
            </a:r>
            <a:r>
              <a:rPr lang="en-US" dirty="0" err="1">
                <a:solidFill>
                  <a:srgbClr val="002060"/>
                </a:solidFill>
              </a:rPr>
              <a:t>r$REGION</a:t>
            </a:r>
            <a:r>
              <a:rPr lang="en-US" dirty="0">
                <a:solidFill>
                  <a:srgbClr val="002060"/>
                </a:solidFill>
              </a:rPr>
              <a:t>)</a:t>
            </a:r>
          </a:p>
          <a:p>
            <a:endParaRPr lang="en-US" dirty="0">
              <a:solidFill>
                <a:srgbClr val="002060"/>
              </a:solidFill>
            </a:endParaRPr>
          </a:p>
        </p:txBody>
      </p:sp>
    </p:spTree>
    <p:extLst>
      <p:ext uri="{BB962C8B-B14F-4D97-AF65-F5344CB8AC3E}">
        <p14:creationId xmlns:p14="http://schemas.microsoft.com/office/powerpoint/2010/main" val="1700250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95000"/>
                    <a:lumOff val="5000"/>
                  </a:schemeClr>
                </a:solidFill>
              </a:rPr>
              <a:t>CONCLUSIONS</a:t>
            </a:r>
            <a:endParaRPr lang="en-US" dirty="0">
              <a:solidFill>
                <a:schemeClr val="tx1">
                  <a:lumMod val="95000"/>
                  <a:lumOff val="5000"/>
                </a:schemeClr>
              </a:solidFill>
            </a:endParaRPr>
          </a:p>
        </p:txBody>
      </p:sp>
      <p:sp>
        <p:nvSpPr>
          <p:cNvPr id="3" name="Content Placeholder 2"/>
          <p:cNvSpPr>
            <a:spLocks noGrp="1"/>
          </p:cNvSpPr>
          <p:nvPr>
            <p:ph idx="1"/>
          </p:nvPr>
        </p:nvSpPr>
        <p:spPr/>
        <p:txBody>
          <a:bodyPr/>
          <a:lstStyle/>
          <a:p>
            <a:pPr marL="0" indent="0">
              <a:buNone/>
            </a:pPr>
            <a:r>
              <a:rPr lang="en-US" dirty="0" smtClean="0"/>
              <a:t>From the analysis performed, we can draw following conclusions:</a:t>
            </a:r>
          </a:p>
          <a:p>
            <a:pPr>
              <a:buFont typeface="Wingdings" charset="2"/>
              <a:buChar char="q"/>
            </a:pPr>
            <a:r>
              <a:rPr lang="en-US" dirty="0"/>
              <a:t> </a:t>
            </a:r>
            <a:r>
              <a:rPr lang="en-US" dirty="0" smtClean="0"/>
              <a:t>The factors Time of the accident, Road of the commute, county, Object 1 of the Collision and Point of Intersection plays a major role in causing the Injury to the person.</a:t>
            </a:r>
          </a:p>
          <a:p>
            <a:pPr marL="0" indent="0">
              <a:buNone/>
            </a:pPr>
            <a:endParaRPr lang="en-US" dirty="0" smtClean="0"/>
          </a:p>
          <a:p>
            <a:pPr>
              <a:buFont typeface="Wingdings" charset="2"/>
              <a:buChar char="q"/>
            </a:pPr>
            <a:r>
              <a:rPr lang="en-US" dirty="0" smtClean="0"/>
              <a:t> The factors Injury caused to the person, Time of the accident and Object 1 of the Collision has significant impact of decision of person’s ability to reached the Proposed Destination after Collision. </a:t>
            </a:r>
          </a:p>
          <a:p>
            <a:pPr>
              <a:buFont typeface="Wingdings" charset="2"/>
              <a:buChar char="q"/>
            </a:pPr>
            <a:endParaRPr lang="en-US" dirty="0"/>
          </a:p>
          <a:p>
            <a:pPr marL="0" indent="0">
              <a:buNone/>
            </a:pPr>
            <a:endParaRPr lang="en-US" dirty="0" smtClean="0"/>
          </a:p>
          <a:p>
            <a:pPr>
              <a:buFont typeface="Wingdings" charset="2"/>
              <a:buChar char="q"/>
            </a:pPr>
            <a:endParaRPr lang="en-US" dirty="0"/>
          </a:p>
        </p:txBody>
      </p:sp>
    </p:spTree>
    <p:extLst>
      <p:ext uri="{BB962C8B-B14F-4D97-AF65-F5344CB8AC3E}">
        <p14:creationId xmlns:p14="http://schemas.microsoft.com/office/powerpoint/2010/main" val="10455478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95000"/>
                    <a:lumOff val="5000"/>
                  </a:schemeClr>
                </a:solidFill>
              </a:rPr>
              <a:t>FUTURE SCOPE</a:t>
            </a:r>
            <a:endParaRPr lang="en-US" dirty="0">
              <a:solidFill>
                <a:schemeClr val="tx1">
                  <a:lumMod val="95000"/>
                  <a:lumOff val="5000"/>
                </a:schemeClr>
              </a:solidFill>
            </a:endParaRPr>
          </a:p>
        </p:txBody>
      </p:sp>
      <p:sp>
        <p:nvSpPr>
          <p:cNvPr id="3" name="Content Placeholder 2"/>
          <p:cNvSpPr>
            <a:spLocks noGrp="1"/>
          </p:cNvSpPr>
          <p:nvPr>
            <p:ph idx="1"/>
          </p:nvPr>
        </p:nvSpPr>
        <p:spPr/>
        <p:txBody>
          <a:bodyPr/>
          <a:lstStyle/>
          <a:p>
            <a:pPr>
              <a:buFont typeface="Wingdings" charset="2"/>
              <a:buChar char="q"/>
            </a:pPr>
            <a:r>
              <a:rPr lang="en-US" dirty="0"/>
              <a:t>MACHINE </a:t>
            </a:r>
            <a:r>
              <a:rPr lang="en-US" dirty="0" smtClean="0"/>
              <a:t>LEARNING </a:t>
            </a:r>
            <a:r>
              <a:rPr lang="en-US" dirty="0"/>
              <a:t>MODELS  AND TECHNIQUES CAN BE DEVELOPED BASED ON THE APPROACH FOR ACCURATE RESULTS AND ENHANCED PREDICTING. </a:t>
            </a:r>
            <a:endParaRPr lang="en-US" dirty="0" smtClean="0"/>
          </a:p>
          <a:p>
            <a:pPr>
              <a:buFont typeface="Wingdings" charset="2"/>
              <a:buChar char="q"/>
            </a:pPr>
            <a:endParaRPr lang="en-US" dirty="0"/>
          </a:p>
          <a:p>
            <a:pPr>
              <a:buFont typeface="Wingdings" charset="2"/>
              <a:buChar char="q"/>
            </a:pPr>
            <a:r>
              <a:rPr lang="en-US" dirty="0" smtClean="0"/>
              <a:t>PREDICTION RESULTS ACQUIRED FROM MACHINE LEARNING MODELS CAN HELP IN DEVELOPING </a:t>
            </a:r>
            <a:r>
              <a:rPr lang="en-US" u="sng" dirty="0" smtClean="0"/>
              <a:t>BLACK SPOT ANALYSIS</a:t>
            </a:r>
            <a:r>
              <a:rPr lang="en-US" dirty="0" smtClean="0"/>
              <a:t> WHICH CAN FURTHER REDUCE THE COLLISION BY IMPLEMENTING SAFETY MEASURES. </a:t>
            </a:r>
          </a:p>
          <a:p>
            <a:pPr marL="0" indent="0">
              <a:buNone/>
            </a:pPr>
            <a:endParaRPr lang="en-US" dirty="0"/>
          </a:p>
          <a:p>
            <a:pPr>
              <a:buFont typeface="Wingdings" charset="2"/>
              <a:buChar char="q"/>
            </a:pPr>
            <a:r>
              <a:rPr lang="en-US" dirty="0" smtClean="0"/>
              <a:t>MODEL CAN BE FRUITFUL IN AVOIDING THE VEHICLE COLLISION BY CHANNELIZING THE TRAFFIC AWAY FROM BLACK SPOT AND PREVENTING ECONOMIC AND CASUALITY.</a:t>
            </a:r>
            <a:endParaRPr lang="en-US" dirty="0"/>
          </a:p>
          <a:p>
            <a:pPr marL="0" indent="0">
              <a:buNone/>
            </a:pPr>
            <a:endParaRPr lang="en-US" dirty="0"/>
          </a:p>
        </p:txBody>
      </p:sp>
    </p:spTree>
    <p:extLst>
      <p:ext uri="{BB962C8B-B14F-4D97-AF65-F5344CB8AC3E}">
        <p14:creationId xmlns:p14="http://schemas.microsoft.com/office/powerpoint/2010/main" val="202225079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07024" y="1990165"/>
            <a:ext cx="7318927" cy="1862048"/>
          </a:xfrm>
          <a:prstGeom prst="rect">
            <a:avLst/>
          </a:prstGeom>
          <a:noFill/>
        </p:spPr>
        <p:txBody>
          <a:bodyPr wrap="none" rtlCol="0">
            <a:spAutoFit/>
          </a:bodyPr>
          <a:lstStyle/>
          <a:p>
            <a:r>
              <a:rPr lang="en-US" sz="11500" dirty="0" smtClean="0"/>
              <a:t>THANK YOU</a:t>
            </a:r>
            <a:endParaRPr lang="en-US" sz="11500" dirty="0"/>
          </a:p>
        </p:txBody>
      </p:sp>
    </p:spTree>
    <p:extLst>
      <p:ext uri="{BB962C8B-B14F-4D97-AF65-F5344CB8AC3E}">
        <p14:creationId xmlns:p14="http://schemas.microsoft.com/office/powerpoint/2010/main" val="9500145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lumMod val="95000"/>
                    <a:lumOff val="5000"/>
                  </a:schemeClr>
                </a:solidFill>
              </a:rPr>
              <a:t>PLAN OF ACTION </a:t>
            </a:r>
            <a:endParaRPr lang="en-US" dirty="0">
              <a:solidFill>
                <a:schemeClr val="tx1">
                  <a:lumMod val="95000"/>
                  <a:lumOff val="5000"/>
                </a:schemeClr>
              </a:solidFill>
            </a:endParaRPr>
          </a:p>
        </p:txBody>
      </p:sp>
      <p:sp>
        <p:nvSpPr>
          <p:cNvPr id="3" name="Content Placeholder 2"/>
          <p:cNvSpPr>
            <a:spLocks noGrp="1"/>
          </p:cNvSpPr>
          <p:nvPr>
            <p:ph idx="1"/>
          </p:nvPr>
        </p:nvSpPr>
        <p:spPr>
          <a:xfrm>
            <a:off x="1075763" y="1845734"/>
            <a:ext cx="10865223" cy="4023360"/>
          </a:xfrm>
        </p:spPr>
        <p:txBody>
          <a:bodyPr>
            <a:noAutofit/>
          </a:bodyPr>
          <a:lstStyle/>
          <a:p>
            <a:pPr>
              <a:buFont typeface="Wingdings" charset="2"/>
              <a:buChar char="q"/>
            </a:pPr>
            <a:r>
              <a:rPr lang="en-US" sz="2400" dirty="0" smtClean="0"/>
              <a:t>COLLECTION OF DATA </a:t>
            </a:r>
          </a:p>
          <a:p>
            <a:pPr>
              <a:buFont typeface="Wingdings" charset="2"/>
              <a:buChar char="q"/>
            </a:pPr>
            <a:r>
              <a:rPr lang="en-US" sz="2400" dirty="0" smtClean="0"/>
              <a:t>CLEANING THE DATA </a:t>
            </a:r>
          </a:p>
          <a:p>
            <a:pPr>
              <a:buFont typeface="Wingdings" charset="2"/>
              <a:buChar char="q"/>
            </a:pPr>
            <a:r>
              <a:rPr lang="en-US" sz="2400" dirty="0" smtClean="0"/>
              <a:t>INITIAL ANALYSIS THROUGH BAR CHARTS</a:t>
            </a:r>
          </a:p>
          <a:p>
            <a:pPr>
              <a:buFont typeface="Wingdings" charset="2"/>
              <a:buChar char="q"/>
            </a:pPr>
            <a:r>
              <a:rPr lang="en-US" sz="2400" dirty="0" smtClean="0"/>
              <a:t>PERFORMING MULTINOMIAL LOGISTIC REGRESSION &amp;  VALIDATING THE RESULTS </a:t>
            </a:r>
          </a:p>
          <a:p>
            <a:pPr>
              <a:buFont typeface="Wingdings" charset="2"/>
              <a:buChar char="q"/>
            </a:pPr>
            <a:r>
              <a:rPr lang="en-US" sz="2400" dirty="0" smtClean="0"/>
              <a:t>PERFORMING POISSONS REGRESSION </a:t>
            </a:r>
          </a:p>
          <a:p>
            <a:pPr>
              <a:buFont typeface="Wingdings" charset="2"/>
              <a:buChar char="q"/>
            </a:pPr>
            <a:r>
              <a:rPr lang="en-US" sz="2400" dirty="0" smtClean="0"/>
              <a:t>CLUSTER ANALYSIS </a:t>
            </a:r>
          </a:p>
          <a:p>
            <a:pPr>
              <a:buFont typeface="Wingdings" charset="2"/>
              <a:buChar char="q"/>
            </a:pPr>
            <a:r>
              <a:rPr lang="en-US" sz="2400" dirty="0" smtClean="0"/>
              <a:t>CONCLUSION</a:t>
            </a:r>
          </a:p>
          <a:p>
            <a:pPr>
              <a:buFont typeface="Wingdings" charset="2"/>
              <a:buChar char="q"/>
            </a:pPr>
            <a:r>
              <a:rPr lang="en-US" sz="2400" dirty="0" smtClean="0"/>
              <a:t>FUTURE SCOPE</a:t>
            </a:r>
          </a:p>
          <a:p>
            <a:pPr marL="0" indent="0">
              <a:buNone/>
            </a:pPr>
            <a:endParaRPr lang="en-US" sz="1800" dirty="0" smtClean="0"/>
          </a:p>
          <a:p>
            <a:pPr>
              <a:buFont typeface="Wingdings" charset="2"/>
              <a:buChar char="q"/>
            </a:pPr>
            <a:endParaRPr lang="en-US" sz="1800" dirty="0" smtClean="0"/>
          </a:p>
          <a:p>
            <a:pPr>
              <a:buFont typeface="Wingdings" charset="2"/>
              <a:buChar char="q"/>
            </a:pPr>
            <a:endParaRPr lang="en-US" sz="1800" dirty="0" smtClean="0"/>
          </a:p>
          <a:p>
            <a:pPr>
              <a:buFont typeface="Wingdings" charset="2"/>
              <a:buChar char="q"/>
            </a:pPr>
            <a:endParaRPr lang="en-US" sz="1800" dirty="0" smtClean="0"/>
          </a:p>
          <a:p>
            <a:pPr>
              <a:buFont typeface="Wingdings" charset="2"/>
              <a:buChar char="q"/>
            </a:pPr>
            <a:endParaRPr lang="en-US" sz="1800" dirty="0"/>
          </a:p>
        </p:txBody>
      </p:sp>
    </p:spTree>
    <p:extLst>
      <p:ext uri="{BB962C8B-B14F-4D97-AF65-F5344CB8AC3E}">
        <p14:creationId xmlns:p14="http://schemas.microsoft.com/office/powerpoint/2010/main" val="1905975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DATA</a:t>
            </a:r>
            <a:endParaRPr lang="en-US" dirty="0">
              <a:solidFill>
                <a:schemeClr val="tx1"/>
              </a:solidFill>
            </a:endParaRPr>
          </a:p>
        </p:txBody>
      </p:sp>
      <p:sp>
        <p:nvSpPr>
          <p:cNvPr id="3" name="Content Placeholder 2"/>
          <p:cNvSpPr>
            <a:spLocks noGrp="1"/>
          </p:cNvSpPr>
          <p:nvPr>
            <p:ph idx="1"/>
          </p:nvPr>
        </p:nvSpPr>
        <p:spPr/>
        <p:txBody>
          <a:bodyPr/>
          <a:lstStyle/>
          <a:p>
            <a:pPr>
              <a:buFont typeface="Wingdings" charset="2"/>
              <a:buChar char="q"/>
            </a:pPr>
            <a:r>
              <a:rPr lang="en-US" dirty="0" smtClean="0"/>
              <a:t> </a:t>
            </a:r>
            <a:r>
              <a:rPr lang="en-US" dirty="0" smtClean="0">
                <a:solidFill>
                  <a:schemeClr val="tx1"/>
                </a:solidFill>
              </a:rPr>
              <a:t>We collected the data of Vehicle Collision investigated by the State Police of Maryland State,          USA. </a:t>
            </a:r>
          </a:p>
          <a:p>
            <a:pPr marL="0" indent="0">
              <a:buNone/>
            </a:pPr>
            <a:endParaRPr lang="en-US" dirty="0" smtClean="0">
              <a:solidFill>
                <a:schemeClr val="tx1"/>
              </a:solidFill>
            </a:endParaRPr>
          </a:p>
          <a:p>
            <a:pPr>
              <a:buFont typeface="Wingdings" charset="2"/>
              <a:buChar char="q"/>
            </a:pPr>
            <a:r>
              <a:rPr lang="en-US" dirty="0" smtClean="0">
                <a:solidFill>
                  <a:schemeClr val="tx1"/>
                </a:solidFill>
              </a:rPr>
              <a:t> The data was collected for the year 2012 from the website of State of Maryland,</a:t>
            </a:r>
          </a:p>
          <a:p>
            <a:r>
              <a:rPr lang="en-US" u="sng" dirty="0" smtClean="0">
                <a:hlinkClick r:id="rId2"/>
              </a:rPr>
              <a:t>https://catalog.data.gov/dataset/2012-vehicle-collisions-investigated-by-state-police-4fcd0</a:t>
            </a:r>
            <a:endParaRPr lang="en-US" u="sng" dirty="0" smtClean="0"/>
          </a:p>
          <a:p>
            <a:endParaRPr lang="en-US" u="sng" dirty="0" smtClean="0"/>
          </a:p>
          <a:p>
            <a:pPr>
              <a:buFont typeface="Wingdings" charset="2"/>
              <a:buChar char="q"/>
            </a:pPr>
            <a:r>
              <a:rPr lang="en-US" dirty="0"/>
              <a:t> </a:t>
            </a:r>
            <a:r>
              <a:rPr lang="en-US" dirty="0" smtClean="0">
                <a:solidFill>
                  <a:schemeClr val="tx1"/>
                </a:solidFill>
              </a:rPr>
              <a:t>Daily recorded data of </a:t>
            </a:r>
            <a:r>
              <a:rPr lang="en-US" dirty="0">
                <a:solidFill>
                  <a:schemeClr val="tx1"/>
                </a:solidFill>
              </a:rPr>
              <a:t>V</a:t>
            </a:r>
            <a:r>
              <a:rPr lang="en-US" dirty="0" smtClean="0">
                <a:solidFill>
                  <a:schemeClr val="tx1"/>
                </a:solidFill>
              </a:rPr>
              <a:t>ehicle collision registers the Time, Date, Day, County Name, No. of Vehicles included in the collision, Route, Intersection, Distance from Intersection. It also informs whether the collision has caused the Injury and whether the Vehicle has reached the Proposed Destination.</a:t>
            </a:r>
          </a:p>
          <a:p>
            <a:endParaRPr lang="en-US" u="sng" dirty="0" smtClean="0"/>
          </a:p>
          <a:p>
            <a:endParaRPr lang="en-US" u="sng" dirty="0"/>
          </a:p>
          <a:p>
            <a:pPr marL="0" indent="0">
              <a:buNone/>
            </a:pPr>
            <a:endParaRPr lang="en-US" u="sng" dirty="0" smtClean="0"/>
          </a:p>
          <a:p>
            <a:pPr marL="0" indent="0">
              <a:buNone/>
            </a:pPr>
            <a:endParaRPr lang="en-US" u="sng" dirty="0" smtClean="0"/>
          </a:p>
          <a:p>
            <a:endParaRPr lang="en-US" u="sng" dirty="0" smtClean="0"/>
          </a:p>
          <a:p>
            <a:endParaRPr lang="en-US" u="sng" dirty="0" smtClean="0"/>
          </a:p>
          <a:p>
            <a:pPr marL="0" indent="0">
              <a:buNone/>
            </a:pPr>
            <a:endParaRPr lang="en-US" u="sng" dirty="0" smtClean="0">
              <a:hlinkClick r:id="rId2"/>
            </a:endParaRPr>
          </a:p>
          <a:p>
            <a:pPr marL="0" indent="0">
              <a:buNone/>
            </a:pPr>
            <a:endParaRPr lang="en-US" u="sng" dirty="0" smtClean="0">
              <a:hlinkClick r:id="rId2"/>
            </a:endParaRPr>
          </a:p>
          <a:p>
            <a:pPr marL="0" indent="0">
              <a:buNone/>
            </a:pPr>
            <a:endParaRPr lang="en-US" u="sng" dirty="0">
              <a:hlinkClick r:id="rId2"/>
            </a:endParaRPr>
          </a:p>
          <a:p>
            <a:endParaRPr lang="en-US" dirty="0"/>
          </a:p>
          <a:p>
            <a:endParaRPr lang="en-US" dirty="0" smtClean="0"/>
          </a:p>
          <a:p>
            <a:pPr marL="0" indent="0">
              <a:buNone/>
            </a:pPr>
            <a:endParaRPr lang="en-US" dirty="0"/>
          </a:p>
        </p:txBody>
      </p:sp>
    </p:spTree>
    <p:extLst>
      <p:ext uri="{BB962C8B-B14F-4D97-AF65-F5344CB8AC3E}">
        <p14:creationId xmlns:p14="http://schemas.microsoft.com/office/powerpoint/2010/main" val="16947578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tx1"/>
                </a:solidFill>
              </a:rPr>
              <a:t>CLEANING THE DATA </a:t>
            </a:r>
            <a:endParaRPr lang="en-US" dirty="0">
              <a:solidFill>
                <a:schemeClr val="tx1"/>
              </a:solidFill>
            </a:endParaRPr>
          </a:p>
        </p:txBody>
      </p:sp>
      <p:sp>
        <p:nvSpPr>
          <p:cNvPr id="3" name="Content Placeholder 2"/>
          <p:cNvSpPr>
            <a:spLocks noGrp="1"/>
          </p:cNvSpPr>
          <p:nvPr>
            <p:ph idx="1"/>
          </p:nvPr>
        </p:nvSpPr>
        <p:spPr/>
        <p:txBody>
          <a:bodyPr>
            <a:normAutofit/>
          </a:bodyPr>
          <a:lstStyle/>
          <a:p>
            <a:pPr>
              <a:buFont typeface="Wingdings" charset="2"/>
              <a:buChar char="q"/>
            </a:pPr>
            <a:r>
              <a:rPr lang="en-US" dirty="0" smtClean="0"/>
              <a:t> </a:t>
            </a:r>
            <a:r>
              <a:rPr lang="en-US" dirty="0" smtClean="0">
                <a:solidFill>
                  <a:schemeClr val="tx1"/>
                </a:solidFill>
              </a:rPr>
              <a:t>Few of the cells in our dataset were blank, which did not appear as “NA”. So, the first step was to assign “NA” to the blank cells. </a:t>
            </a:r>
          </a:p>
          <a:p>
            <a:pPr marL="0" indent="0">
              <a:buNone/>
            </a:pPr>
            <a:r>
              <a:rPr lang="en-US" dirty="0" err="1">
                <a:solidFill>
                  <a:srgbClr val="002060"/>
                </a:solidFill>
              </a:rPr>
              <a:t>df</a:t>
            </a:r>
            <a:r>
              <a:rPr lang="en-US" dirty="0">
                <a:solidFill>
                  <a:srgbClr val="002060"/>
                </a:solidFill>
              </a:rPr>
              <a:t>=</a:t>
            </a:r>
            <a:r>
              <a:rPr lang="en-US" dirty="0" err="1">
                <a:solidFill>
                  <a:srgbClr val="002060"/>
                </a:solidFill>
              </a:rPr>
              <a:t>pd.read_csv</a:t>
            </a:r>
            <a:r>
              <a:rPr lang="en-US" dirty="0">
                <a:solidFill>
                  <a:srgbClr val="002060"/>
                </a:solidFill>
              </a:rPr>
              <a:t>('/Users/</a:t>
            </a:r>
            <a:r>
              <a:rPr lang="en-US" dirty="0" err="1">
                <a:solidFill>
                  <a:srgbClr val="002060"/>
                </a:solidFill>
              </a:rPr>
              <a:t>sarang</a:t>
            </a:r>
            <a:r>
              <a:rPr lang="en-US" dirty="0">
                <a:solidFill>
                  <a:srgbClr val="002060"/>
                </a:solidFill>
              </a:rPr>
              <a:t>/Desktop/2012_Vehicle_Collisions_Investigated_by_State_Police.csv', </a:t>
            </a:r>
            <a:r>
              <a:rPr lang="en-US" dirty="0" err="1">
                <a:solidFill>
                  <a:srgbClr val="002060"/>
                </a:solidFill>
              </a:rPr>
              <a:t>index_col</a:t>
            </a:r>
            <a:r>
              <a:rPr lang="en-US" dirty="0">
                <a:solidFill>
                  <a:srgbClr val="002060"/>
                </a:solidFill>
              </a:rPr>
              <a:t>=2, </a:t>
            </a:r>
            <a:r>
              <a:rPr lang="en-US" dirty="0" err="1">
                <a:solidFill>
                  <a:srgbClr val="002060"/>
                </a:solidFill>
              </a:rPr>
              <a:t>parse_dates</a:t>
            </a:r>
            <a:r>
              <a:rPr lang="en-US" dirty="0">
                <a:solidFill>
                  <a:srgbClr val="002060"/>
                </a:solidFill>
              </a:rPr>
              <a:t>=True</a:t>
            </a:r>
            <a:r>
              <a:rPr lang="en-US" dirty="0" smtClean="0">
                <a:solidFill>
                  <a:srgbClr val="002060"/>
                </a:solidFill>
              </a:rPr>
              <a:t>)</a:t>
            </a:r>
          </a:p>
          <a:p>
            <a:pPr marL="0" indent="0">
              <a:buNone/>
            </a:pPr>
            <a:r>
              <a:rPr lang="en-US" dirty="0" err="1">
                <a:solidFill>
                  <a:srgbClr val="002060"/>
                </a:solidFill>
              </a:rPr>
              <a:t>df</a:t>
            </a:r>
            <a:r>
              <a:rPr lang="en-US" dirty="0">
                <a:solidFill>
                  <a:srgbClr val="002060"/>
                </a:solidFill>
              </a:rPr>
              <a:t>=</a:t>
            </a:r>
            <a:r>
              <a:rPr lang="en-US" dirty="0" err="1">
                <a:solidFill>
                  <a:srgbClr val="002060"/>
                </a:solidFill>
              </a:rPr>
              <a:t>df.fillna</a:t>
            </a:r>
            <a:r>
              <a:rPr lang="en-US" dirty="0">
                <a:solidFill>
                  <a:srgbClr val="002060"/>
                </a:solidFill>
              </a:rPr>
              <a:t>(method='</a:t>
            </a:r>
            <a:r>
              <a:rPr lang="en-US" dirty="0" err="1">
                <a:solidFill>
                  <a:srgbClr val="002060"/>
                </a:solidFill>
              </a:rPr>
              <a:t>ffill</a:t>
            </a:r>
            <a:r>
              <a:rPr lang="en-US" dirty="0" smtClean="0">
                <a:solidFill>
                  <a:srgbClr val="002060"/>
                </a:solidFill>
              </a:rPr>
              <a:t>')  with forward fill technique.</a:t>
            </a:r>
          </a:p>
          <a:p>
            <a:pPr marL="0" indent="0">
              <a:buNone/>
            </a:pPr>
            <a:r>
              <a:rPr lang="en-US" dirty="0" err="1">
                <a:solidFill>
                  <a:srgbClr val="002060"/>
                </a:solidFill>
              </a:rPr>
              <a:t>day_of_week</a:t>
            </a:r>
            <a:r>
              <a:rPr lang="en-US" dirty="0">
                <a:solidFill>
                  <a:srgbClr val="002060"/>
                </a:solidFill>
              </a:rPr>
              <a:t>=</a:t>
            </a:r>
            <a:r>
              <a:rPr lang="en-US" dirty="0" err="1">
                <a:solidFill>
                  <a:srgbClr val="002060"/>
                </a:solidFill>
              </a:rPr>
              <a:t>df</a:t>
            </a:r>
            <a:r>
              <a:rPr lang="en-US" dirty="0">
                <a:solidFill>
                  <a:srgbClr val="002060"/>
                </a:solidFill>
              </a:rPr>
              <a:t>['DAY_OF_WEEK'].</a:t>
            </a:r>
            <a:r>
              <a:rPr lang="en-US" dirty="0" err="1">
                <a:solidFill>
                  <a:srgbClr val="002060"/>
                </a:solidFill>
              </a:rPr>
              <a:t>astype</a:t>
            </a:r>
            <a:r>
              <a:rPr lang="en-US" dirty="0">
                <a:solidFill>
                  <a:srgbClr val="002060"/>
                </a:solidFill>
              </a:rPr>
              <a:t>('category')</a:t>
            </a:r>
            <a:endParaRPr lang="en-US" dirty="0" smtClean="0">
              <a:solidFill>
                <a:srgbClr val="002060"/>
              </a:solidFill>
            </a:endParaRPr>
          </a:p>
          <a:p>
            <a:pPr marL="0" indent="0">
              <a:lnSpc>
                <a:spcPct val="100000"/>
              </a:lnSpc>
              <a:spcBef>
                <a:spcPts val="100"/>
              </a:spcBef>
              <a:spcAft>
                <a:spcPts val="100"/>
              </a:spcAft>
              <a:buNone/>
            </a:pPr>
            <a:endParaRPr lang="en-US" dirty="0">
              <a:solidFill>
                <a:srgbClr val="002060"/>
              </a:solidFill>
            </a:endParaRPr>
          </a:p>
          <a:p>
            <a:pPr>
              <a:lnSpc>
                <a:spcPct val="100000"/>
              </a:lnSpc>
              <a:spcBef>
                <a:spcPts val="100"/>
              </a:spcBef>
              <a:spcAft>
                <a:spcPts val="100"/>
              </a:spcAft>
              <a:buFont typeface="Wingdings" charset="2"/>
              <a:buChar char="q"/>
            </a:pPr>
            <a:r>
              <a:rPr lang="en-US" dirty="0" smtClean="0">
                <a:solidFill>
                  <a:schemeClr val="tx1"/>
                </a:solidFill>
              </a:rPr>
              <a:t> Removing rows with NAs (missing values) in data frame using </a:t>
            </a:r>
            <a:r>
              <a:rPr lang="en-US" dirty="0" err="1" smtClean="0">
                <a:solidFill>
                  <a:srgbClr val="002060"/>
                </a:solidFill>
              </a:rPr>
              <a:t>na.omit</a:t>
            </a:r>
            <a:r>
              <a:rPr lang="en-US" dirty="0" smtClean="0">
                <a:solidFill>
                  <a:srgbClr val="002060"/>
                </a:solidFill>
              </a:rPr>
              <a:t>() </a:t>
            </a:r>
            <a:r>
              <a:rPr lang="en-US" dirty="0" err="1" smtClean="0">
                <a:solidFill>
                  <a:schemeClr val="tx1"/>
                </a:solidFill>
              </a:rPr>
              <a:t>funtion</a:t>
            </a:r>
            <a:r>
              <a:rPr lang="en-US" dirty="0" smtClean="0">
                <a:solidFill>
                  <a:schemeClr val="tx1"/>
                </a:solidFill>
              </a:rPr>
              <a:t>.</a:t>
            </a:r>
          </a:p>
          <a:p>
            <a:pPr marL="0" indent="0">
              <a:buNone/>
            </a:pPr>
            <a:endParaRPr lang="en-US" dirty="0" smtClean="0"/>
          </a:p>
          <a:p>
            <a:pPr marL="0" indent="0">
              <a:buNone/>
            </a:pPr>
            <a:r>
              <a:rPr lang="en-US" dirty="0"/>
              <a:t> </a:t>
            </a:r>
            <a:r>
              <a:rPr lang="en-US" dirty="0" smtClean="0"/>
              <a:t>    </a:t>
            </a:r>
            <a:endParaRPr lang="en-US" dirty="0"/>
          </a:p>
        </p:txBody>
      </p:sp>
    </p:spTree>
    <p:extLst>
      <p:ext uri="{BB962C8B-B14F-4D97-AF65-F5344CB8AC3E}">
        <p14:creationId xmlns:p14="http://schemas.microsoft.com/office/powerpoint/2010/main" val="16901282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chemeClr val="tx1">
                    <a:lumMod val="95000"/>
                    <a:lumOff val="5000"/>
                  </a:schemeClr>
                </a:solidFill>
              </a:rPr>
              <a:t>EXPLORATORY DATA ANALYSIS</a:t>
            </a:r>
            <a:endParaRPr lang="en-US" dirty="0">
              <a:solidFill>
                <a:schemeClr val="tx1">
                  <a:lumMod val="95000"/>
                  <a:lumOff val="5000"/>
                </a:schemeClr>
              </a:solidFill>
            </a:endParaRPr>
          </a:p>
        </p:txBody>
      </p:sp>
      <p:sp>
        <p:nvSpPr>
          <p:cNvPr id="10" name="Rectangle 9"/>
          <p:cNvSpPr/>
          <p:nvPr/>
        </p:nvSpPr>
        <p:spPr>
          <a:xfrm>
            <a:off x="6590806" y="5288149"/>
            <a:ext cx="5427024" cy="1015663"/>
          </a:xfrm>
          <a:prstGeom prst="rect">
            <a:avLst/>
          </a:prstGeom>
        </p:spPr>
        <p:txBody>
          <a:bodyPr wrap="square">
            <a:spAutoFit/>
          </a:bodyPr>
          <a:lstStyle/>
          <a:p>
            <a:r>
              <a:rPr lang="en-US" sz="2000" smtClean="0">
                <a:solidFill>
                  <a:srgbClr val="002060"/>
                </a:solidFill>
                <a:latin typeface="Times New Roman" panose="02020603050405020304" pitchFamily="18" charset="0"/>
                <a:ea typeface="Calibri" panose="020F0502020204030204" pitchFamily="34" charset="0"/>
              </a:rPr>
              <a:t>  </a:t>
            </a:r>
            <a:r>
              <a:rPr lang="en-US" sz="2000" smtClean="0">
                <a:solidFill>
                  <a:srgbClr val="002060"/>
                </a:solidFill>
                <a:latin typeface="Times New Roman" panose="02020603050405020304" pitchFamily="18" charset="0"/>
                <a:ea typeface="Calibri" panose="020F0502020204030204" pitchFamily="34" charset="0"/>
              </a:rPr>
              <a:t>&gt;</a:t>
            </a:r>
            <a:r>
              <a:rPr lang="en-US" sz="2000" dirty="0" err="1" smtClean="0">
                <a:solidFill>
                  <a:srgbClr val="002060"/>
                </a:solidFill>
                <a:latin typeface="Times New Roman" panose="02020603050405020304" pitchFamily="18" charset="0"/>
                <a:ea typeface="Calibri" panose="020F0502020204030204" pitchFamily="34" charset="0"/>
              </a:rPr>
              <a:t>sns.countplot</a:t>
            </a:r>
            <a:r>
              <a:rPr lang="en-US" sz="2000" dirty="0" smtClean="0">
                <a:solidFill>
                  <a:srgbClr val="002060"/>
                </a:solidFill>
                <a:latin typeface="Times New Roman" panose="02020603050405020304" pitchFamily="18" charset="0"/>
                <a:ea typeface="Calibri" panose="020F0502020204030204" pitchFamily="34" charset="0"/>
              </a:rPr>
              <a:t>(x</a:t>
            </a:r>
            <a:r>
              <a:rPr lang="en-US" sz="2000" dirty="0">
                <a:solidFill>
                  <a:srgbClr val="002060"/>
                </a:solidFill>
                <a:latin typeface="Times New Roman" panose="02020603050405020304" pitchFamily="18" charset="0"/>
                <a:ea typeface="Calibri" panose="020F0502020204030204" pitchFamily="34" charset="0"/>
              </a:rPr>
              <a:t>='</a:t>
            </a:r>
            <a:r>
              <a:rPr lang="en-US" sz="2000" dirty="0" err="1">
                <a:solidFill>
                  <a:srgbClr val="002060"/>
                </a:solidFill>
                <a:latin typeface="Times New Roman" panose="02020603050405020304" pitchFamily="18" charset="0"/>
                <a:ea typeface="Calibri" panose="020F0502020204030204" pitchFamily="34" charset="0"/>
              </a:rPr>
              <a:t>DAY_OF_WEEK',y</a:t>
            </a:r>
            <a:r>
              <a:rPr lang="en-US" sz="2000" dirty="0">
                <a:solidFill>
                  <a:srgbClr val="002060"/>
                </a:solidFill>
                <a:latin typeface="Times New Roman" panose="02020603050405020304" pitchFamily="18" charset="0"/>
                <a:ea typeface="Calibri" panose="020F0502020204030204" pitchFamily="34" charset="0"/>
              </a:rPr>
              <a:t>=</a:t>
            </a:r>
            <a:r>
              <a:rPr lang="en-US" sz="2000" dirty="0" err="1">
                <a:solidFill>
                  <a:srgbClr val="002060"/>
                </a:solidFill>
                <a:latin typeface="Times New Roman" panose="02020603050405020304" pitchFamily="18" charset="0"/>
                <a:ea typeface="Calibri" panose="020F0502020204030204" pitchFamily="34" charset="0"/>
              </a:rPr>
              <a:t>None,hue</a:t>
            </a:r>
            <a:r>
              <a:rPr lang="en-US" sz="2000" dirty="0">
                <a:solidFill>
                  <a:srgbClr val="002060"/>
                </a:solidFill>
                <a:latin typeface="Times New Roman" panose="02020603050405020304" pitchFamily="18" charset="0"/>
                <a:ea typeface="Calibri" panose="020F0502020204030204" pitchFamily="34" charset="0"/>
              </a:rPr>
              <a:t>='INJURY', data=</a:t>
            </a:r>
            <a:r>
              <a:rPr lang="en-US" sz="2000" dirty="0" err="1">
                <a:solidFill>
                  <a:srgbClr val="002060"/>
                </a:solidFill>
                <a:latin typeface="Times New Roman" panose="02020603050405020304" pitchFamily="18" charset="0"/>
                <a:ea typeface="Calibri" panose="020F0502020204030204" pitchFamily="34" charset="0"/>
              </a:rPr>
              <a:t>df</a:t>
            </a:r>
            <a:r>
              <a:rPr lang="en-US" sz="2000" dirty="0">
                <a:solidFill>
                  <a:srgbClr val="002060"/>
                </a:solidFill>
                <a:latin typeface="Times New Roman" panose="02020603050405020304" pitchFamily="18" charset="0"/>
                <a:ea typeface="Calibri" panose="020F0502020204030204" pitchFamily="34" charset="0"/>
              </a:rPr>
              <a:t>) </a:t>
            </a:r>
            <a:endParaRPr lang="en-US" sz="2000" dirty="0">
              <a:solidFill>
                <a:srgbClr val="002060"/>
              </a:solidFill>
            </a:endParaRPr>
          </a:p>
        </p:txBody>
      </p:sp>
      <p:sp>
        <p:nvSpPr>
          <p:cNvPr id="12" name="Rectangle 11"/>
          <p:cNvSpPr/>
          <p:nvPr/>
        </p:nvSpPr>
        <p:spPr>
          <a:xfrm>
            <a:off x="1593350" y="5171341"/>
            <a:ext cx="2468880" cy="43062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Day of week</a:t>
            </a:r>
            <a:endParaRPr lang="en-US" dirty="0"/>
          </a:p>
        </p:txBody>
      </p:sp>
      <p:sp>
        <p:nvSpPr>
          <p:cNvPr id="13" name="Rectangle 12"/>
          <p:cNvSpPr/>
          <p:nvPr/>
        </p:nvSpPr>
        <p:spPr>
          <a:xfrm rot="16200000">
            <a:off x="-695257" y="3417368"/>
            <a:ext cx="2395132" cy="67178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Number of Accidents</a:t>
            </a:r>
            <a:endParaRPr lang="en-US" dirty="0"/>
          </a:p>
        </p:txBody>
      </p:sp>
      <p:pic>
        <p:nvPicPr>
          <p:cNvPr id="3" name="Content Placeholder 2"/>
          <p:cNvPicPr>
            <a:picLocks noGrp="1" noChangeAspect="1"/>
          </p:cNvPicPr>
          <p:nvPr>
            <p:ph idx="1"/>
          </p:nvPr>
        </p:nvPicPr>
        <p:blipFill>
          <a:blip r:embed="rId2"/>
          <a:stretch>
            <a:fillRect/>
          </a:stretch>
        </p:blipFill>
        <p:spPr>
          <a:xfrm>
            <a:off x="838201" y="1737360"/>
            <a:ext cx="5028209" cy="3433981"/>
          </a:xfrm>
          <a:prstGeom prst="rect">
            <a:avLst/>
          </a:prstGeom>
        </p:spPr>
      </p:pic>
      <p:sp>
        <p:nvSpPr>
          <p:cNvPr id="7" name="TextBox 6"/>
          <p:cNvSpPr txBox="1"/>
          <p:nvPr/>
        </p:nvSpPr>
        <p:spPr>
          <a:xfrm>
            <a:off x="166416" y="5601968"/>
            <a:ext cx="6115630" cy="646331"/>
          </a:xfrm>
          <a:prstGeom prst="rect">
            <a:avLst/>
          </a:prstGeom>
          <a:noFill/>
        </p:spPr>
        <p:txBody>
          <a:bodyPr wrap="square" rtlCol="0">
            <a:spAutoFit/>
          </a:bodyPr>
          <a:lstStyle/>
          <a:p>
            <a:r>
              <a:rPr lang="en-US" smtClean="0"/>
              <a:t>&gt;</a:t>
            </a:r>
            <a:r>
              <a:rPr lang="en-US" dirty="0" err="1" smtClean="0"/>
              <a:t>sns.countplot</a:t>
            </a:r>
            <a:r>
              <a:rPr lang="en-US" dirty="0" smtClean="0"/>
              <a:t>(x</a:t>
            </a:r>
            <a:r>
              <a:rPr lang="en-US" dirty="0"/>
              <a:t>='</a:t>
            </a:r>
            <a:r>
              <a:rPr lang="en-US" dirty="0" err="1"/>
              <a:t>DAY_OF_WEEK',y</a:t>
            </a:r>
            <a:r>
              <a:rPr lang="en-US" dirty="0"/>
              <a:t>=</a:t>
            </a:r>
            <a:r>
              <a:rPr lang="en-US" dirty="0" err="1"/>
              <a:t>None,hue</a:t>
            </a:r>
            <a:r>
              <a:rPr lang="en-US" dirty="0"/>
              <a:t>='ACC_TIME_CODE', data=</a:t>
            </a:r>
            <a:r>
              <a:rPr lang="en-US" dirty="0" err="1"/>
              <a:t>df</a:t>
            </a:r>
            <a:r>
              <a:rPr lang="en-US" dirty="0"/>
              <a:t>)</a:t>
            </a:r>
          </a:p>
        </p:txBody>
      </p:sp>
      <p:pic>
        <p:nvPicPr>
          <p:cNvPr id="14" name="Picture 13"/>
          <p:cNvPicPr>
            <a:picLocks noChangeAspect="1"/>
          </p:cNvPicPr>
          <p:nvPr/>
        </p:nvPicPr>
        <p:blipFill>
          <a:blip r:embed="rId3"/>
          <a:stretch>
            <a:fillRect/>
          </a:stretch>
        </p:blipFill>
        <p:spPr>
          <a:xfrm>
            <a:off x="5973288" y="1737360"/>
            <a:ext cx="5735782" cy="3433981"/>
          </a:xfrm>
          <a:prstGeom prst="rect">
            <a:avLst/>
          </a:prstGeom>
        </p:spPr>
      </p:pic>
    </p:spTree>
    <p:extLst>
      <p:ext uri="{BB962C8B-B14F-4D97-AF65-F5344CB8AC3E}">
        <p14:creationId xmlns:p14="http://schemas.microsoft.com/office/powerpoint/2010/main" val="13742546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834824" y="5061085"/>
            <a:ext cx="6266290" cy="646331"/>
          </a:xfrm>
          <a:prstGeom prst="rect">
            <a:avLst/>
          </a:prstGeom>
        </p:spPr>
        <p:txBody>
          <a:bodyPr wrap="square">
            <a:spAutoFit/>
          </a:bodyPr>
          <a:lstStyle/>
          <a:p>
            <a:r>
              <a:rPr lang="en-US" dirty="0" smtClean="0">
                <a:solidFill>
                  <a:srgbClr val="002060"/>
                </a:solidFill>
                <a:latin typeface="Times New Roman" panose="02020603050405020304" pitchFamily="18" charset="0"/>
                <a:ea typeface="Calibri" panose="020F0502020204030204" pitchFamily="34" charset="0"/>
              </a:rPr>
              <a:t>&gt;</a:t>
            </a:r>
            <a:r>
              <a:rPr lang="en-US" dirty="0" err="1" smtClean="0">
                <a:solidFill>
                  <a:srgbClr val="002060"/>
                </a:solidFill>
                <a:latin typeface="Times New Roman" panose="02020603050405020304" pitchFamily="18" charset="0"/>
                <a:ea typeface="Calibri" panose="020F0502020204030204" pitchFamily="34" charset="0"/>
              </a:rPr>
              <a:t>sns.countplot</a:t>
            </a:r>
            <a:r>
              <a:rPr lang="en-US" dirty="0" smtClean="0">
                <a:solidFill>
                  <a:srgbClr val="002060"/>
                </a:solidFill>
                <a:latin typeface="Times New Roman" panose="02020603050405020304" pitchFamily="18" charset="0"/>
                <a:ea typeface="Calibri" panose="020F0502020204030204" pitchFamily="34" charset="0"/>
              </a:rPr>
              <a:t>(x</a:t>
            </a:r>
            <a:r>
              <a:rPr lang="en-US" dirty="0">
                <a:solidFill>
                  <a:srgbClr val="002060"/>
                </a:solidFill>
                <a:latin typeface="Times New Roman" panose="02020603050405020304" pitchFamily="18" charset="0"/>
                <a:ea typeface="Calibri" panose="020F0502020204030204" pitchFamily="34" charset="0"/>
              </a:rPr>
              <a:t>='</a:t>
            </a:r>
            <a:r>
              <a:rPr lang="en-US" dirty="0" err="1">
                <a:solidFill>
                  <a:srgbClr val="002060"/>
                </a:solidFill>
                <a:latin typeface="Times New Roman" panose="02020603050405020304" pitchFamily="18" charset="0"/>
                <a:ea typeface="Calibri" panose="020F0502020204030204" pitchFamily="34" charset="0"/>
              </a:rPr>
              <a:t>COUNTY_CODE',hue</a:t>
            </a:r>
            <a:r>
              <a:rPr lang="en-US" dirty="0">
                <a:solidFill>
                  <a:srgbClr val="002060"/>
                </a:solidFill>
                <a:latin typeface="Times New Roman" panose="02020603050405020304" pitchFamily="18" charset="0"/>
                <a:ea typeface="Calibri" panose="020F0502020204030204" pitchFamily="34" charset="0"/>
              </a:rPr>
              <a:t>='DAY_OF_WEEK', data=</a:t>
            </a:r>
            <a:r>
              <a:rPr lang="en-US" dirty="0" err="1">
                <a:solidFill>
                  <a:srgbClr val="002060"/>
                </a:solidFill>
                <a:latin typeface="Times New Roman" panose="02020603050405020304" pitchFamily="18" charset="0"/>
                <a:ea typeface="Calibri" panose="020F0502020204030204" pitchFamily="34" charset="0"/>
              </a:rPr>
              <a:t>df</a:t>
            </a:r>
            <a:r>
              <a:rPr lang="en-US" dirty="0">
                <a:solidFill>
                  <a:srgbClr val="002060"/>
                </a:solidFill>
                <a:latin typeface="Times New Roman" panose="02020603050405020304" pitchFamily="18" charset="0"/>
                <a:ea typeface="Calibri" panose="020F0502020204030204" pitchFamily="34" charset="0"/>
              </a:rPr>
              <a:t>)</a:t>
            </a:r>
            <a:endParaRPr lang="en-US" dirty="0">
              <a:solidFill>
                <a:srgbClr val="002060"/>
              </a:solidFill>
            </a:endParaRPr>
          </a:p>
        </p:txBody>
      </p:sp>
      <p:pic>
        <p:nvPicPr>
          <p:cNvPr id="9" name="Picture 8"/>
          <p:cNvPicPr>
            <a:picLocks noChangeAspect="1"/>
          </p:cNvPicPr>
          <p:nvPr/>
        </p:nvPicPr>
        <p:blipFill>
          <a:blip r:embed="rId2"/>
          <a:stretch>
            <a:fillRect/>
          </a:stretch>
        </p:blipFill>
        <p:spPr>
          <a:xfrm>
            <a:off x="5834824" y="1250950"/>
            <a:ext cx="5268605" cy="3516690"/>
          </a:xfrm>
          <a:prstGeom prst="rect">
            <a:avLst/>
          </a:prstGeom>
        </p:spPr>
      </p:pic>
      <p:pic>
        <p:nvPicPr>
          <p:cNvPr id="10" name="Picture 9"/>
          <p:cNvPicPr>
            <a:picLocks noChangeAspect="1"/>
          </p:cNvPicPr>
          <p:nvPr/>
        </p:nvPicPr>
        <p:blipFill>
          <a:blip r:embed="rId3"/>
          <a:stretch>
            <a:fillRect/>
          </a:stretch>
        </p:blipFill>
        <p:spPr>
          <a:xfrm>
            <a:off x="657182" y="1250950"/>
            <a:ext cx="5177642" cy="3516690"/>
          </a:xfrm>
          <a:prstGeom prst="rect">
            <a:avLst/>
          </a:prstGeom>
        </p:spPr>
      </p:pic>
      <p:sp>
        <p:nvSpPr>
          <p:cNvPr id="11" name="TextBox 10"/>
          <p:cNvSpPr txBox="1"/>
          <p:nvPr/>
        </p:nvSpPr>
        <p:spPr>
          <a:xfrm>
            <a:off x="760020" y="5061085"/>
            <a:ext cx="5074803" cy="646331"/>
          </a:xfrm>
          <a:prstGeom prst="rect">
            <a:avLst/>
          </a:prstGeom>
          <a:noFill/>
        </p:spPr>
        <p:txBody>
          <a:bodyPr wrap="square" rtlCol="0">
            <a:spAutoFit/>
          </a:bodyPr>
          <a:lstStyle/>
          <a:p>
            <a:r>
              <a:rPr lang="en-US" smtClean="0"/>
              <a:t>&gt;</a:t>
            </a:r>
            <a:r>
              <a:rPr lang="en-US" dirty="0" err="1" smtClean="0"/>
              <a:t>sns.countplot</a:t>
            </a:r>
            <a:r>
              <a:rPr lang="en-US" dirty="0" smtClean="0"/>
              <a:t>(x</a:t>
            </a:r>
            <a:r>
              <a:rPr lang="en-US" dirty="0"/>
              <a:t>='</a:t>
            </a:r>
            <a:r>
              <a:rPr lang="en-US" dirty="0" err="1"/>
              <a:t>DAY_OF_WEEK',y</a:t>
            </a:r>
            <a:r>
              <a:rPr lang="en-US" dirty="0"/>
              <a:t>=</a:t>
            </a:r>
            <a:r>
              <a:rPr lang="en-US" dirty="0" err="1"/>
              <a:t>None,hue</a:t>
            </a:r>
            <a:r>
              <a:rPr lang="en-US" dirty="0"/>
              <a:t>='VEHICLE_COUNT', data=</a:t>
            </a:r>
            <a:r>
              <a:rPr lang="en-US" dirty="0" err="1"/>
              <a:t>df</a:t>
            </a:r>
            <a:r>
              <a:rPr lang="en-US" dirty="0"/>
              <a:t>)</a:t>
            </a:r>
          </a:p>
        </p:txBody>
      </p:sp>
    </p:spTree>
    <p:extLst>
      <p:ext uri="{BB962C8B-B14F-4D97-AF65-F5344CB8AC3E}">
        <p14:creationId xmlns:p14="http://schemas.microsoft.com/office/powerpoint/2010/main" val="339293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001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MULTINOMIAL LOGISTIC REGRESSION </a:t>
            </a:r>
            <a:endParaRPr lang="en-US" dirty="0">
              <a:solidFill>
                <a:schemeClr val="tx1"/>
              </a:solidFill>
            </a:endParaRPr>
          </a:p>
        </p:txBody>
      </p:sp>
      <p:sp>
        <p:nvSpPr>
          <p:cNvPr id="3" name="Content Placeholder 2"/>
          <p:cNvSpPr>
            <a:spLocks noGrp="1"/>
          </p:cNvSpPr>
          <p:nvPr>
            <p:ph idx="1"/>
          </p:nvPr>
        </p:nvSpPr>
        <p:spPr>
          <a:xfrm>
            <a:off x="1097280" y="1845734"/>
            <a:ext cx="10058400" cy="5603578"/>
          </a:xfrm>
        </p:spPr>
        <p:txBody>
          <a:bodyPr>
            <a:normAutofit fontScale="92500" lnSpcReduction="20000"/>
          </a:bodyPr>
          <a:lstStyle/>
          <a:p>
            <a:pPr>
              <a:buFont typeface="Wingdings" charset="2"/>
              <a:buChar char="q"/>
            </a:pPr>
            <a:r>
              <a:rPr lang="en-US" sz="2600" dirty="0" smtClean="0"/>
              <a:t> Logistic regression is a regression model where the dependent variable is  categorical. We’ll be using </a:t>
            </a:r>
            <a:r>
              <a:rPr lang="en-US" sz="2800" dirty="0" smtClean="0"/>
              <a:t>binary </a:t>
            </a:r>
            <a:r>
              <a:rPr lang="en-US" sz="2800" dirty="0"/>
              <a:t>logistic </a:t>
            </a:r>
            <a:r>
              <a:rPr lang="en-US" sz="2800" dirty="0" smtClean="0"/>
              <a:t>model </a:t>
            </a:r>
            <a:r>
              <a:rPr lang="en-US" sz="2800" dirty="0"/>
              <a:t>to estimate the probability of a binary response based on one or more predictor (or independent) variables (features)</a:t>
            </a:r>
            <a:endParaRPr lang="en-US" sz="2600" dirty="0" smtClean="0"/>
          </a:p>
          <a:p>
            <a:pPr marL="0" indent="0">
              <a:buNone/>
            </a:pPr>
            <a:endParaRPr lang="en-US" sz="2600" dirty="0" smtClean="0"/>
          </a:p>
          <a:p>
            <a:pPr>
              <a:buFont typeface="Wingdings" charset="2"/>
              <a:buChar char="q"/>
            </a:pPr>
            <a:r>
              <a:rPr lang="en-US" sz="2600" dirty="0" smtClean="0"/>
              <a:t> </a:t>
            </a:r>
            <a:r>
              <a:rPr lang="en-US" sz="2600" dirty="0"/>
              <a:t>Multivariate analysis can be used to identify the effects of several factors on the causes of a </a:t>
            </a:r>
            <a:r>
              <a:rPr lang="en-US" sz="2600" dirty="0" smtClean="0"/>
              <a:t>vehicle collision compared </a:t>
            </a:r>
            <a:r>
              <a:rPr lang="en-US" sz="2600" dirty="0"/>
              <a:t>with </a:t>
            </a:r>
            <a:r>
              <a:rPr lang="en-US" sz="2600" dirty="0" smtClean="0"/>
              <a:t>uni-variate </a:t>
            </a:r>
            <a:r>
              <a:rPr lang="en-US" sz="2600" dirty="0"/>
              <a:t>analysis</a:t>
            </a:r>
            <a:r>
              <a:rPr lang="en-US" sz="2600" dirty="0" smtClean="0"/>
              <a:t>.</a:t>
            </a:r>
            <a:r>
              <a:rPr lang="en-US" sz="2600" dirty="0"/>
              <a:t> </a:t>
            </a:r>
            <a:r>
              <a:rPr lang="en-US" sz="2600" dirty="0" smtClean="0"/>
              <a:t>The proposed multinomial </a:t>
            </a:r>
            <a:r>
              <a:rPr lang="en-US" sz="2600" dirty="0"/>
              <a:t>logistic regression (MLR) model, to examine </a:t>
            </a:r>
            <a:r>
              <a:rPr lang="en-US" sz="2600" dirty="0" smtClean="0"/>
              <a:t>whether the person is injured considering various parameters.</a:t>
            </a:r>
          </a:p>
          <a:p>
            <a:pPr marL="0" indent="0">
              <a:buNone/>
            </a:pPr>
            <a:endParaRPr lang="en-US" sz="2600" dirty="0" smtClean="0"/>
          </a:p>
          <a:p>
            <a:pPr>
              <a:buFont typeface="Wingdings" charset="2"/>
              <a:buChar char="q"/>
            </a:pPr>
            <a:r>
              <a:rPr lang="en-US" sz="2600" dirty="0" smtClean="0"/>
              <a:t>Multinomial logistic regression was used to investigate (1) INJURY and (2)PROP_DEST, which included Region, Time of Collision, Road, Intersection of Road, County Code, Vehicle Count, and Object 1 and Object 2 of Collision.</a:t>
            </a:r>
          </a:p>
          <a:p>
            <a:pPr marL="0" indent="0">
              <a:buNone/>
            </a:pP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777611863"/>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2147</TotalTime>
  <Words>1045</Words>
  <Application>Microsoft Macintosh PowerPoint</Application>
  <PresentationFormat>Widescreen</PresentationFormat>
  <Paragraphs>280</Paragraphs>
  <Slides>25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 Unicode MS</vt:lpstr>
      <vt:lpstr>Calibri</vt:lpstr>
      <vt:lpstr>Calibri Light</vt:lpstr>
      <vt:lpstr>Courier New</vt:lpstr>
      <vt:lpstr>Times New Roman</vt:lpstr>
      <vt:lpstr>Wingdings</vt:lpstr>
      <vt:lpstr>Arial</vt:lpstr>
      <vt:lpstr>Retrospect</vt:lpstr>
      <vt:lpstr>ANALYSIS OF VEHICLE COLLISION INVETISGATED BY STATE POLICE </vt:lpstr>
      <vt:lpstr>MOTIVATION </vt:lpstr>
      <vt:lpstr>PLAN OF ACTION </vt:lpstr>
      <vt:lpstr>DATA</vt:lpstr>
      <vt:lpstr>CLEANING THE DATA </vt:lpstr>
      <vt:lpstr>EXPLORATORY DATA ANALYSIS</vt:lpstr>
      <vt:lpstr>PowerPoint Presentation</vt:lpstr>
      <vt:lpstr>PowerPoint Presentation</vt:lpstr>
      <vt:lpstr>MULTINOMIAL LOGISTIC REGRESSION </vt:lpstr>
      <vt:lpstr>QUESTIONS THAT CAN BE ANSWERED WITH LOGISTIC REGRESSION </vt:lpstr>
      <vt:lpstr>PowerPoint Presentation</vt:lpstr>
      <vt:lpstr>PowerPoint Presentation</vt:lpstr>
      <vt:lpstr>PowerPoint Presentation</vt:lpstr>
      <vt:lpstr>PowerPoint Presentation</vt:lpstr>
      <vt:lpstr>PowerPoint Presentation</vt:lpstr>
      <vt:lpstr>POISSON’S REGRESSION</vt:lpstr>
      <vt:lpstr>PowerPoint Presentation</vt:lpstr>
      <vt:lpstr>PowerPoint Presentation</vt:lpstr>
      <vt:lpstr>PowerPoint Presentation</vt:lpstr>
      <vt:lpstr>PowerPoint Presentation</vt:lpstr>
      <vt:lpstr>PowerPoint Presentation</vt:lpstr>
      <vt:lpstr>PowerPoint Presentation</vt:lpstr>
      <vt:lpstr>CONCLUSIONS</vt:lpstr>
      <vt:lpstr>FUTURE SCOPE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57</cp:revision>
  <dcterms:created xsi:type="dcterms:W3CDTF">2016-12-01T04:20:09Z</dcterms:created>
  <dcterms:modified xsi:type="dcterms:W3CDTF">2017-08-26T10:04:47Z</dcterms:modified>
</cp:coreProperties>
</file>

<file path=docProps/thumbnail.jpeg>
</file>